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3.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3422" r:id="rId2"/>
    <p:sldId id="3468" r:id="rId3"/>
    <p:sldId id="3475" r:id="rId4"/>
    <p:sldId id="3469" r:id="rId5"/>
    <p:sldId id="3493" r:id="rId6"/>
    <p:sldId id="3492" r:id="rId7"/>
    <p:sldId id="3471" r:id="rId8"/>
    <p:sldId id="3502" r:id="rId9"/>
    <p:sldId id="3504" r:id="rId10"/>
    <p:sldId id="3503" r:id="rId11"/>
    <p:sldId id="3507" r:id="rId12"/>
    <p:sldId id="3506" r:id="rId13"/>
    <p:sldId id="3483" r:id="rId14"/>
    <p:sldId id="3495" r:id="rId15"/>
    <p:sldId id="3496" r:id="rId16"/>
    <p:sldId id="3497" r:id="rId17"/>
    <p:sldId id="3498" r:id="rId18"/>
    <p:sldId id="3499" r:id="rId19"/>
    <p:sldId id="3500" r:id="rId20"/>
    <p:sldId id="3494" r:id="rId21"/>
    <p:sldId id="3474" r:id="rId22"/>
    <p:sldId id="3482"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ln@pku.edu.cn" initials="z" lastIdx="1" clrIdx="0">
    <p:extLst>
      <p:ext uri="{19B8F6BF-5375-455C-9EA6-DF929625EA0E}">
        <p15:presenceInfo xmlns:p15="http://schemas.microsoft.com/office/powerpoint/2012/main" userId="a8ad994913c9591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60" y="9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9120431377504E-2"/>
          <c:y val="7.7802672817910701E-2"/>
          <c:w val="0.89387910530256298"/>
          <c:h val="0.71342682178736205"/>
        </c:manualLayout>
      </c:layout>
      <c:barChart>
        <c:barDir val="col"/>
        <c:grouping val="clustered"/>
        <c:varyColors val="0"/>
        <c:ser>
          <c:idx val="0"/>
          <c:order val="0"/>
          <c:tx>
            <c:strRef>
              <c:f>Sheet1!$B$1</c:f>
              <c:strCache>
                <c:ptCount val="1"/>
                <c:pt idx="0">
                  <c:v>项目数</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Sheet1!$A$2:$A$6</c:f>
              <c:numCache>
                <c:formatCode>General</c:formatCode>
                <c:ptCount val="5"/>
                <c:pt idx="0">
                  <c:v>2017</c:v>
                </c:pt>
                <c:pt idx="1">
                  <c:v>2018</c:v>
                </c:pt>
                <c:pt idx="2">
                  <c:v>2019</c:v>
                </c:pt>
                <c:pt idx="3">
                  <c:v>2020</c:v>
                </c:pt>
                <c:pt idx="4">
                  <c:v>2021</c:v>
                </c:pt>
              </c:numCache>
            </c:numRef>
          </c:cat>
          <c:val>
            <c:numRef>
              <c:f>Sheet1!$B$2:$B$6</c:f>
              <c:numCache>
                <c:formatCode>General</c:formatCode>
                <c:ptCount val="5"/>
                <c:pt idx="0">
                  <c:v>8</c:v>
                </c:pt>
                <c:pt idx="1">
                  <c:v>12</c:v>
                </c:pt>
                <c:pt idx="2">
                  <c:v>19</c:v>
                </c:pt>
                <c:pt idx="3">
                  <c:v>16</c:v>
                </c:pt>
                <c:pt idx="4">
                  <c:v>13</c:v>
                </c:pt>
              </c:numCache>
            </c:numRef>
          </c:val>
          <c:extLst>
            <c:ext xmlns:c16="http://schemas.microsoft.com/office/drawing/2014/chart" uri="{C3380CC4-5D6E-409C-BE32-E72D297353CC}">
              <c16:uniqueId val="{00000000-0588-40B6-93F4-BE0295BA58D3}"/>
            </c:ext>
          </c:extLst>
        </c:ser>
        <c:dLbls>
          <c:showLegendKey val="0"/>
          <c:showVal val="1"/>
          <c:showCatName val="0"/>
          <c:showSerName val="0"/>
          <c:showPercent val="0"/>
          <c:showBubbleSize val="0"/>
        </c:dLbls>
        <c:gapWidth val="355"/>
        <c:axId val="1427654111"/>
        <c:axId val="1332047519"/>
      </c:barChart>
      <c:catAx>
        <c:axId val="1427654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332047519"/>
        <c:crosses val="autoZero"/>
        <c:auto val="1"/>
        <c:lblAlgn val="ctr"/>
        <c:lblOffset val="100"/>
        <c:noMultiLvlLbl val="0"/>
      </c:catAx>
      <c:valAx>
        <c:axId val="1332047519"/>
        <c:scaling>
          <c:orientation val="minMax"/>
        </c:scaling>
        <c:delete val="1"/>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tickLblPos val="nextTo"/>
        <c:crossAx val="1427654111"/>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5"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bg1"/>
    </cs:fontRef>
    <cs:spPr>
      <a:solidFill>
        <a:schemeClr val="tx1">
          <a:lumMod val="50000"/>
          <a:lumOff val="50000"/>
        </a:schemeClr>
      </a:solidFill>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5"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86670E-439E-4534-AD64-9C02A99673AB}" type="datetimeFigureOut">
              <a:rPr lang="zh-CN" altLang="en-US" smtClean="0"/>
              <a:t>2022-01-06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46CE1-0869-4701-960E-12CA273D174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AE1D939-3E60-4063-B05E-56844F97CE6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927DC7C-EA85-41EA-BE8E-3BC04B9579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927DC7C-EA85-41EA-BE8E-3BC04B9579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715962-952A-45FB-955B-3A7C3DCDB9F6}"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927DC7C-EA85-41EA-BE8E-3BC04B9579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AE1D939-3E60-4063-B05E-56844F97CE6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927DC7C-EA85-41EA-BE8E-3BC04B9579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927DC7C-EA85-41EA-BE8E-3BC04B9579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927DC7C-EA85-41EA-BE8E-3BC04B9579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927DC7C-EA85-41EA-BE8E-3BC04B9579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927DC7C-EA85-41EA-BE8E-3BC04B9579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927DC7C-EA85-41EA-BE8E-3BC04B9579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927DC7C-EA85-41EA-BE8E-3BC04B9579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927DC7C-EA85-41EA-BE8E-3BC04B9579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cSld>
  <p:clrMapOvr>
    <a:masterClrMapping/>
  </p:clrMapOvr>
  <p:transition spd="med" advClick="0" advTm="0">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空白页">
    <p:spTree>
      <p:nvGrpSpPr>
        <p:cNvPr id="1" name=""/>
        <p:cNvGrpSpPr/>
        <p:nvPr/>
      </p:nvGrpSpPr>
      <p:grpSpPr>
        <a:xfrm>
          <a:off x="0" y="0"/>
          <a:ext cx="0" cy="0"/>
          <a:chOff x="0" y="0"/>
          <a:chExt cx="0" cy="0"/>
        </a:xfrm>
      </p:grpSpPr>
    </p:spTree>
  </p:cSld>
  <p:clrMapOvr>
    <a:masterClrMapping/>
  </p:clrMapOvr>
  <p:transition spd="med" advClick="0" advTm="0">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C2F00A0-F333-4B04-9D70-44C2BF790C2F}" type="datetimeFigureOut">
              <a:rPr lang="zh-CN" altLang="en-US" smtClean="0"/>
              <a:t>2022-01-06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802E27C-B9A1-474B-BD37-50045570E050}" type="slidenum">
              <a:rPr lang="zh-CN" altLang="en-US" smtClean="0"/>
              <a:t>‹#›</a:t>
            </a:fld>
            <a:endParaRPr lang="zh-CN" altLang="en-US"/>
          </a:p>
        </p:txBody>
      </p:sp>
    </p:spTree>
  </p:cSld>
  <p:clrMapOvr>
    <a:masterClrMapping/>
  </p:clrMapOvr>
  <p:transition spd="med" advClick="0" advTm="0">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4"/>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2FD744C-BCC1-400F-B673-F31D9A65FFE5}" type="datetimeFigureOut">
              <a:rPr lang="zh-CN" altLang="en-US" smtClean="0"/>
              <a:t>2022-01-06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E874A1-D251-47CB-8358-259873B027BA}" type="slidenum">
              <a:rPr lang="zh-CN" altLang="en-US" smtClean="0"/>
              <a:t>‹#›</a:t>
            </a:fld>
            <a:endParaRPr lang="zh-CN" altLang="en-US"/>
          </a:p>
        </p:txBody>
      </p:sp>
    </p:spTree>
  </p:cSld>
  <p:clrMapOvr>
    <a:masterClrMapping/>
  </p:clrMapOvr>
  <p:transition spd="med" advClick="0" advTm="0">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394012" y="1775012"/>
            <a:ext cx="3307976" cy="3307976"/>
          </a:xfrm>
          <a:custGeom>
            <a:avLst/>
            <a:gdLst>
              <a:gd name="connsiteX0" fmla="*/ 1653988 w 3307976"/>
              <a:gd name="connsiteY0" fmla="*/ 0 h 3307976"/>
              <a:gd name="connsiteX1" fmla="*/ 3307976 w 3307976"/>
              <a:gd name="connsiteY1" fmla="*/ 1653988 h 3307976"/>
              <a:gd name="connsiteX2" fmla="*/ 1653988 w 3307976"/>
              <a:gd name="connsiteY2" fmla="*/ 3307976 h 3307976"/>
              <a:gd name="connsiteX3" fmla="*/ 0 w 3307976"/>
              <a:gd name="connsiteY3" fmla="*/ 1653988 h 3307976"/>
              <a:gd name="connsiteX4" fmla="*/ 1653988 w 3307976"/>
              <a:gd name="connsiteY4" fmla="*/ 0 h 3307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7976" h="3307976">
                <a:moveTo>
                  <a:pt x="1653988" y="0"/>
                </a:moveTo>
                <a:cubicBezTo>
                  <a:pt x="2567460" y="0"/>
                  <a:pt x="3307976" y="740516"/>
                  <a:pt x="3307976" y="1653988"/>
                </a:cubicBezTo>
                <a:cubicBezTo>
                  <a:pt x="3307976" y="2567460"/>
                  <a:pt x="2567460" y="3307976"/>
                  <a:pt x="1653988" y="3307976"/>
                </a:cubicBezTo>
                <a:cubicBezTo>
                  <a:pt x="740516" y="3307976"/>
                  <a:pt x="0" y="2567460"/>
                  <a:pt x="0" y="1653988"/>
                </a:cubicBezTo>
                <a:cubicBezTo>
                  <a:pt x="0" y="740516"/>
                  <a:pt x="740516" y="0"/>
                  <a:pt x="1653988" y="0"/>
                </a:cubicBezTo>
                <a:close/>
              </a:path>
            </a:pathLst>
          </a:custGeom>
        </p:spPr>
        <p:txBody>
          <a:bodyPr wrap="square">
            <a:noAutofit/>
          </a:bodyPr>
          <a:lstStyle/>
          <a:p>
            <a:endParaRPr lang="en-US"/>
          </a:p>
        </p:txBody>
      </p:sp>
    </p:spTree>
  </p:cSld>
  <p:clrMapOvr>
    <a:masterClrMapping/>
  </p:clrMapOvr>
  <p:transition spd="med" advClick="0" advTm="0">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11" name="矩形 10"/>
          <p:cNvSpPr/>
          <p:nvPr userDrawn="1"/>
        </p:nvSpPr>
        <p:spPr>
          <a:xfrm>
            <a:off x="144372" y="453586"/>
            <a:ext cx="2303856" cy="471776"/>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日期占位符 1"/>
          <p:cNvSpPr>
            <a:spLocks noGrp="1"/>
          </p:cNvSpPr>
          <p:nvPr>
            <p:ph type="dt" sz="half" idx="10"/>
          </p:nvPr>
        </p:nvSpPr>
        <p:spPr/>
        <p:txBody>
          <a:bodyPr/>
          <a:lstStyle/>
          <a:p>
            <a:fld id="{02854A03-91AF-448A-9954-517C0577E5F0}" type="datetimeFigureOut">
              <a:rPr lang="zh-CN" altLang="en-US" smtClean="0"/>
              <a:t>2022-01-06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9" name="矩形 8"/>
          <p:cNvSpPr/>
          <p:nvPr userDrawn="1"/>
        </p:nvSpPr>
        <p:spPr>
          <a:xfrm>
            <a:off x="144373" y="402645"/>
            <a:ext cx="2664296" cy="542906"/>
          </a:xfrm>
          <a:prstGeom prst="rect">
            <a:avLst/>
          </a:prstGeom>
        </p:spPr>
        <p:txBody>
          <a:bodyPr wrap="square">
            <a:spAutoFit/>
          </a:bodyPr>
          <a:lstStyle/>
          <a:p>
            <a:pPr>
              <a:lnSpc>
                <a:spcPct val="120000"/>
              </a:lnSpc>
              <a:spcBef>
                <a:spcPct val="0"/>
              </a:spcBef>
            </a:pPr>
            <a:r>
              <a:rPr lang="en-US" altLang="zh-CN" sz="2665" b="1" dirty="0">
                <a:solidFill>
                  <a:srgbClr val="268868"/>
                </a:solidFill>
                <a:latin typeface="微软雅黑" panose="020B0503020204020204" pitchFamily="34" charset="-122"/>
                <a:ea typeface="微软雅黑" panose="020B0503020204020204" pitchFamily="34" charset="-122"/>
              </a:rPr>
              <a:t>1.1</a:t>
            </a:r>
            <a:r>
              <a:rPr lang="en-US" altLang="zh-CN" sz="2665" dirty="0">
                <a:solidFill>
                  <a:srgbClr val="268868"/>
                </a:solidFill>
                <a:latin typeface="微软雅黑" panose="020B0503020204020204" pitchFamily="34" charset="-122"/>
                <a:ea typeface="微软雅黑" panose="020B0503020204020204" pitchFamily="34" charset="-122"/>
              </a:rPr>
              <a:t> </a:t>
            </a:r>
            <a:r>
              <a:rPr lang="zh-CN" altLang="en-US" sz="2665" dirty="0">
                <a:solidFill>
                  <a:srgbClr val="268868"/>
                </a:solidFill>
                <a:latin typeface="微软雅黑" panose="020B0503020204020204" pitchFamily="34" charset="-122"/>
                <a:ea typeface="微软雅黑" panose="020B0503020204020204" pitchFamily="34" charset="-122"/>
              </a:rPr>
              <a:t>选题背景</a:t>
            </a:r>
          </a:p>
        </p:txBody>
      </p:sp>
      <p:sp>
        <p:nvSpPr>
          <p:cNvPr id="6" name="矩形 5"/>
          <p:cNvSpPr/>
          <p:nvPr userDrawn="1"/>
        </p:nvSpPr>
        <p:spPr>
          <a:xfrm>
            <a:off x="0" y="453586"/>
            <a:ext cx="144372" cy="4717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90" y="365781"/>
            <a:ext cx="10515223" cy="1324635"/>
          </a:xfrm>
          <a:prstGeom prst="rect">
            <a:avLst/>
          </a:prstGeom>
        </p:spPr>
        <p:txBody>
          <a:bodyPr vert="horz" lIns="65032" tIns="32516" rIns="65032" bIns="32516"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90" y="1825891"/>
            <a:ext cx="10515223" cy="4351728"/>
          </a:xfrm>
          <a:prstGeom prst="rect">
            <a:avLst/>
          </a:prstGeom>
        </p:spPr>
        <p:txBody>
          <a:bodyPr vert="horz" lIns="65032" tIns="32516" rIns="65032" bIns="32516"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90" y="6356747"/>
            <a:ext cx="2742448" cy="364274"/>
          </a:xfrm>
          <a:prstGeom prst="rect">
            <a:avLst/>
          </a:prstGeom>
        </p:spPr>
        <p:txBody>
          <a:bodyPr vert="horz" lIns="65032" tIns="32516" rIns="65032" bIns="32516" rtlCol="0" anchor="ctr"/>
          <a:lstStyle>
            <a:lvl1pPr algn="l">
              <a:defRPr sz="1200">
                <a:solidFill>
                  <a:schemeClr val="tx1">
                    <a:tint val="75000"/>
                  </a:schemeClr>
                </a:solidFill>
              </a:defRPr>
            </a:lvl1pPr>
          </a:lstStyle>
          <a:p>
            <a:fld id="{43A93E93-166D-47F5-9EF1-ACEABE24AEEA}" type="datetimeFigureOut">
              <a:rPr lang="zh-CN" altLang="en-US" smtClean="0"/>
              <a:t>2022-01-06</a:t>
            </a:fld>
            <a:endParaRPr lang="zh-CN" altLang="en-US"/>
          </a:p>
        </p:txBody>
      </p:sp>
      <p:sp>
        <p:nvSpPr>
          <p:cNvPr id="5" name="页脚占位符 4"/>
          <p:cNvSpPr>
            <a:spLocks noGrp="1"/>
          </p:cNvSpPr>
          <p:nvPr>
            <p:ph type="ftr" sz="quarter" idx="3"/>
          </p:nvPr>
        </p:nvSpPr>
        <p:spPr>
          <a:xfrm>
            <a:off x="4038413" y="6356747"/>
            <a:ext cx="4115176" cy="364274"/>
          </a:xfrm>
          <a:prstGeom prst="rect">
            <a:avLst/>
          </a:prstGeom>
        </p:spPr>
        <p:txBody>
          <a:bodyPr vert="horz" lIns="65032" tIns="32516" rIns="65032" bIns="32516"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8" cy="364274"/>
          </a:xfrm>
          <a:prstGeom prst="rect">
            <a:avLst/>
          </a:prstGeom>
        </p:spPr>
        <p:txBody>
          <a:bodyPr vert="horz" lIns="65032" tIns="32516" rIns="65032" bIns="32516"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pic>
        <p:nvPicPr>
          <p:cNvPr id="2050" name="Picture 2" descr="C:\Users\Administrator\Desktop\l.jpg"/>
          <p:cNvPicPr>
            <a:picLocks noChangeAspect="1" noChangeArrowheads="1"/>
          </p:cNvPicPr>
          <p:nvPr userDrawn="1"/>
        </p:nvPicPr>
        <p:blipFill>
          <a:blip r:embed="rId8" cstate="print"/>
          <a:srcRect/>
          <a:stretch>
            <a:fillRect/>
          </a:stretch>
        </p:blipFill>
        <p:spPr bwMode="auto">
          <a:xfrm>
            <a:off x="2117" y="1"/>
            <a:ext cx="12189883" cy="6862232"/>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advClick="0" advTm="0">
    <p:push dir="r"/>
  </p:transition>
  <p:txStyles>
    <p:titleStyle>
      <a:lvl1pPr algn="l" defTabSz="866775" rtl="0" eaLnBrk="1" latinLnBrk="0" hangingPunct="1">
        <a:lnSpc>
          <a:spcPct val="90000"/>
        </a:lnSpc>
        <a:spcBef>
          <a:spcPct val="0"/>
        </a:spcBef>
        <a:buNone/>
        <a:defRPr sz="413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50"/>
        </a:spcBef>
        <a:buFont typeface="Arial" panose="020B0604020202020204" pitchFamily="34" charset="0"/>
        <a:buChar char="•"/>
        <a:defRPr sz="2665"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B0604020202020204" pitchFamily="34" charset="0"/>
        <a:buChar char="•"/>
        <a:defRPr sz="2265" kern="1200">
          <a:solidFill>
            <a:schemeClr val="tx1"/>
          </a:solidFill>
          <a:latin typeface="+mn-lt"/>
          <a:ea typeface="+mn-ea"/>
          <a:cs typeface="+mn-cs"/>
        </a:defRPr>
      </a:lvl2pPr>
      <a:lvl3pPr marL="1083310" indent="-216535" algn="l" defTabSz="866775" rtl="0" eaLnBrk="1" latinLnBrk="0" hangingPunct="1">
        <a:lnSpc>
          <a:spcPct val="90000"/>
        </a:lnSpc>
        <a:spcBef>
          <a:spcPts val="475"/>
        </a:spcBef>
        <a:buFont typeface="Arial" panose="020B0604020202020204" pitchFamily="34" charset="0"/>
        <a:buChar char="•"/>
        <a:defRPr sz="1865" kern="1200">
          <a:solidFill>
            <a:schemeClr val="tx1"/>
          </a:solidFill>
          <a:latin typeface="+mn-lt"/>
          <a:ea typeface="+mn-ea"/>
          <a:cs typeface="+mn-cs"/>
        </a:defRPr>
      </a:lvl3pPr>
      <a:lvl4pPr marL="1517015"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4pPr>
      <a:lvl5pPr marL="1950085"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5pPr>
      <a:lvl6pPr marL="2383790"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6pPr>
      <a:lvl7pPr marL="2816860"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7pPr>
      <a:lvl8pPr marL="3250565"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8pPr>
      <a:lvl9pPr marL="3684270"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9pPr>
    </p:bodyStyle>
    <p:otherStyle>
      <a:defPPr>
        <a:defRPr lang="zh-CN"/>
      </a:defPPr>
      <a:lvl1pPr marL="0" algn="l" defTabSz="866775" rtl="0" eaLnBrk="1" latinLnBrk="0" hangingPunct="1">
        <a:defRPr sz="1735" kern="1200">
          <a:solidFill>
            <a:schemeClr val="tx1"/>
          </a:solidFill>
          <a:latin typeface="+mn-lt"/>
          <a:ea typeface="+mn-ea"/>
          <a:cs typeface="+mn-cs"/>
        </a:defRPr>
      </a:lvl1pPr>
      <a:lvl2pPr marL="433705" algn="l" defTabSz="866775" rtl="0" eaLnBrk="1" latinLnBrk="0" hangingPunct="1">
        <a:defRPr sz="1735" kern="1200">
          <a:solidFill>
            <a:schemeClr val="tx1"/>
          </a:solidFill>
          <a:latin typeface="+mn-lt"/>
          <a:ea typeface="+mn-ea"/>
          <a:cs typeface="+mn-cs"/>
        </a:defRPr>
      </a:lvl2pPr>
      <a:lvl3pPr marL="866775" algn="l" defTabSz="866775" rtl="0" eaLnBrk="1" latinLnBrk="0" hangingPunct="1">
        <a:defRPr sz="1735" kern="1200">
          <a:solidFill>
            <a:schemeClr val="tx1"/>
          </a:solidFill>
          <a:latin typeface="+mn-lt"/>
          <a:ea typeface="+mn-ea"/>
          <a:cs typeface="+mn-cs"/>
        </a:defRPr>
      </a:lvl3pPr>
      <a:lvl4pPr marL="1300480" algn="l" defTabSz="866775" rtl="0" eaLnBrk="1" latinLnBrk="0" hangingPunct="1">
        <a:defRPr sz="1735" kern="1200">
          <a:solidFill>
            <a:schemeClr val="tx1"/>
          </a:solidFill>
          <a:latin typeface="+mn-lt"/>
          <a:ea typeface="+mn-ea"/>
          <a:cs typeface="+mn-cs"/>
        </a:defRPr>
      </a:lvl4pPr>
      <a:lvl5pPr marL="1733550" algn="l" defTabSz="866775" rtl="0" eaLnBrk="1" latinLnBrk="0" hangingPunct="1">
        <a:defRPr sz="1735" kern="1200">
          <a:solidFill>
            <a:schemeClr val="tx1"/>
          </a:solidFill>
          <a:latin typeface="+mn-lt"/>
          <a:ea typeface="+mn-ea"/>
          <a:cs typeface="+mn-cs"/>
        </a:defRPr>
      </a:lvl5pPr>
      <a:lvl6pPr marL="2167255" algn="l" defTabSz="866775" rtl="0" eaLnBrk="1" latinLnBrk="0" hangingPunct="1">
        <a:defRPr sz="1735" kern="1200">
          <a:solidFill>
            <a:schemeClr val="tx1"/>
          </a:solidFill>
          <a:latin typeface="+mn-lt"/>
          <a:ea typeface="+mn-ea"/>
          <a:cs typeface="+mn-cs"/>
        </a:defRPr>
      </a:lvl6pPr>
      <a:lvl7pPr marL="2600325" algn="l" defTabSz="866775" rtl="0" eaLnBrk="1" latinLnBrk="0" hangingPunct="1">
        <a:defRPr sz="1735" kern="1200">
          <a:solidFill>
            <a:schemeClr val="tx1"/>
          </a:solidFill>
          <a:latin typeface="+mn-lt"/>
          <a:ea typeface="+mn-ea"/>
          <a:cs typeface="+mn-cs"/>
        </a:defRPr>
      </a:lvl7pPr>
      <a:lvl8pPr marL="3034030" algn="l" defTabSz="866775" rtl="0" eaLnBrk="1" latinLnBrk="0" hangingPunct="1">
        <a:defRPr sz="1735" kern="1200">
          <a:solidFill>
            <a:schemeClr val="tx1"/>
          </a:solidFill>
          <a:latin typeface="+mn-lt"/>
          <a:ea typeface="+mn-ea"/>
          <a:cs typeface="+mn-cs"/>
        </a:defRPr>
      </a:lvl8pPr>
      <a:lvl9pPr marL="3467100" algn="l" defTabSz="866775" rtl="0" eaLnBrk="1" latinLnBrk="0" hangingPunct="1">
        <a:defRPr sz="17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19.xml"/><Relationship Id="rId7" Type="http://schemas.openxmlformats.org/officeDocument/2006/relationships/image" Target="../media/image4.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3.png"/><Relationship Id="rId5" Type="http://schemas.openxmlformats.org/officeDocument/2006/relationships/notesSlide" Target="../notesSlides/notesSlide8.xml"/><Relationship Id="rId4"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21.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22.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8.xml"/><Relationship Id="rId7" Type="http://schemas.openxmlformats.org/officeDocument/2006/relationships/slideLayout" Target="../slideLayouts/slideLayout3.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3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5.xml"/><Relationship Id="rId7" Type="http://schemas.openxmlformats.org/officeDocument/2006/relationships/slideLayout" Target="../slideLayouts/slideLayout3.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tags" Target="../tags/tag51.xml"/><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tags" Target="../tags/tag50.xml"/><Relationship Id="rId17" Type="http://schemas.openxmlformats.org/officeDocument/2006/relationships/image" Target="../media/image3.png"/><Relationship Id="rId2" Type="http://schemas.openxmlformats.org/officeDocument/2006/relationships/tags" Target="../tags/tag40.xml"/><Relationship Id="rId16" Type="http://schemas.openxmlformats.org/officeDocument/2006/relationships/notesSlide" Target="../notesSlides/notesSlide13.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5" Type="http://schemas.openxmlformats.org/officeDocument/2006/relationships/tags" Target="../tags/tag43.xml"/><Relationship Id="rId15" Type="http://schemas.openxmlformats.org/officeDocument/2006/relationships/slideLayout" Target="../slideLayouts/slideLayout6.xml"/><Relationship Id="rId10" Type="http://schemas.openxmlformats.org/officeDocument/2006/relationships/tags" Target="../tags/tag48.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tags" Target="../tags/tag5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ags" Target="../tags/tag53.xml"/><Relationship Id="rId5" Type="http://schemas.openxmlformats.org/officeDocument/2006/relationships/image" Target="../media/image4.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54.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4.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notesSlide" Target="../notesSlides/notesSlide3.xml"/><Relationship Id="rId5" Type="http://schemas.openxmlformats.org/officeDocument/2006/relationships/tags" Target="../tags/tag6.xml"/><Relationship Id="rId10" Type="http://schemas.openxmlformats.org/officeDocument/2006/relationships/slideLayout" Target="../slideLayouts/slideLayout1.xml"/><Relationship Id="rId4" Type="http://schemas.openxmlformats.org/officeDocument/2006/relationships/tags" Target="../tags/tag5.xml"/><Relationship Id="rId9" Type="http://schemas.openxmlformats.org/officeDocument/2006/relationships/tags" Target="../tags/tag1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4.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image" Target="../media/image4.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Administrator\Desktop\未标题-1.jpg"/>
          <p:cNvPicPr>
            <a:picLocks noChangeAspect="1" noChangeArrowheads="1"/>
          </p:cNvPicPr>
          <p:nvPr/>
        </p:nvPicPr>
        <p:blipFill>
          <a:blip r:embed="rId3" cstate="print"/>
          <a:srcRect/>
          <a:stretch>
            <a:fillRect/>
          </a:stretch>
        </p:blipFill>
        <p:spPr bwMode="auto">
          <a:xfrm>
            <a:off x="0" y="0"/>
            <a:ext cx="12188238" cy="6862231"/>
          </a:xfrm>
          <a:prstGeom prst="rect">
            <a:avLst/>
          </a:prstGeom>
          <a:noFill/>
        </p:spPr>
      </p:pic>
      <p:sp>
        <p:nvSpPr>
          <p:cNvPr id="50" name="Text Placeholder 3"/>
          <p:cNvSpPr txBox="1"/>
          <p:nvPr/>
        </p:nvSpPr>
        <p:spPr>
          <a:xfrm>
            <a:off x="4134256" y="1529278"/>
            <a:ext cx="3238412" cy="1569930"/>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fontAlgn="base">
              <a:spcBef>
                <a:spcPct val="20000"/>
              </a:spcBef>
              <a:spcAft>
                <a:spcPct val="0"/>
              </a:spcAft>
              <a:defRPr/>
            </a:pPr>
            <a:r>
              <a:rPr lang="zh-CN" altLang="en-US" sz="7200" dirty="0">
                <a:solidFill>
                  <a:srgbClr val="268868"/>
                </a:solidFill>
                <a:latin typeface="微软雅黑" panose="020B0503020204020204" pitchFamily="34" charset="-122"/>
                <a:ea typeface="微软雅黑" panose="020B0503020204020204" pitchFamily="34" charset="-122"/>
                <a:cs typeface="Arial" panose="020B0604020202020204" pitchFamily="34" charset="0"/>
              </a:rPr>
              <a:t>坚守初心担使命</a:t>
            </a:r>
            <a:endParaRPr lang="en-US" altLang="zh-CN" sz="7200" dirty="0">
              <a:solidFill>
                <a:srgbClr val="268868"/>
              </a:solidFill>
              <a:latin typeface="微软雅黑" panose="020B0503020204020204" pitchFamily="34" charset="-122"/>
              <a:ea typeface="微软雅黑" panose="020B0503020204020204" pitchFamily="34" charset="-122"/>
              <a:cs typeface="Arial" panose="020B0604020202020204" pitchFamily="34" charset="0"/>
            </a:endParaRPr>
          </a:p>
          <a:p>
            <a:pPr defTabSz="1218565" fontAlgn="base">
              <a:spcBef>
                <a:spcPct val="20000"/>
              </a:spcBef>
              <a:spcAft>
                <a:spcPct val="0"/>
              </a:spcAft>
              <a:defRPr/>
            </a:pPr>
            <a:r>
              <a:rPr lang="en-US" altLang="zh-CN" sz="6600" dirty="0">
                <a:solidFill>
                  <a:srgbClr val="268868"/>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6600" dirty="0">
                <a:solidFill>
                  <a:srgbClr val="268868"/>
                </a:solidFill>
                <a:latin typeface="微软雅黑" panose="020B0503020204020204" pitchFamily="34" charset="-122"/>
                <a:ea typeface="微软雅黑" panose="020B0503020204020204" pitchFamily="34" charset="-122"/>
                <a:cs typeface="Arial" panose="020B0604020202020204" pitchFamily="34" charset="0"/>
              </a:rPr>
              <a:t>我为师生办实事</a:t>
            </a:r>
            <a:endParaRPr lang="en-US" sz="6600" dirty="0">
              <a:solidFill>
                <a:srgbClr val="26886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2" name="文本框 59"/>
          <p:cNvSpPr txBox="1"/>
          <p:nvPr/>
        </p:nvSpPr>
        <p:spPr>
          <a:xfrm>
            <a:off x="3268495" y="4276945"/>
            <a:ext cx="6955276" cy="703082"/>
          </a:xfrm>
          <a:prstGeom prst="rect">
            <a:avLst/>
          </a:prstGeom>
          <a:noFill/>
        </p:spPr>
        <p:txBody>
          <a:bodyPr wrap="square" lIns="86683" tIns="43341" rIns="86683" bIns="43341">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1218565" fontAlgn="base">
              <a:spcBef>
                <a:spcPct val="0"/>
              </a:spcBef>
              <a:spcAft>
                <a:spcPct val="0"/>
              </a:spcAft>
              <a:defRPr/>
            </a:pPr>
            <a:r>
              <a:rPr lang="zh-CN" altLang="en-US" sz="4000" i="0" dirty="0">
                <a:solidFill>
                  <a:prstClr val="white">
                    <a:lumMod val="50000"/>
                  </a:prstClr>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4000" i="0" dirty="0">
                <a:solidFill>
                  <a:schemeClr val="accent6">
                    <a:lumMod val="50000"/>
                  </a:schemeClr>
                </a:solidFill>
                <a:latin typeface="微软雅黑" panose="020B0503020204020204" pitchFamily="34" charset="-122"/>
                <a:ea typeface="微软雅黑" panose="020B0503020204020204" pitchFamily="34" charset="-122"/>
                <a:cs typeface="Arial" panose="020B0604020202020204" pitchFamily="34" charset="0"/>
              </a:rPr>
              <a:t>外国语学院业务办公室</a:t>
            </a:r>
          </a:p>
        </p:txBody>
      </p:sp>
      <p:sp>
        <p:nvSpPr>
          <p:cNvPr id="5" name="文本框 59"/>
          <p:cNvSpPr txBox="1"/>
          <p:nvPr/>
        </p:nvSpPr>
        <p:spPr>
          <a:xfrm>
            <a:off x="4912468" y="5405034"/>
            <a:ext cx="2419044" cy="579843"/>
          </a:xfrm>
          <a:prstGeom prst="rect">
            <a:avLst/>
          </a:prstGeom>
          <a:noFill/>
        </p:spPr>
        <p:txBody>
          <a:bodyPr wrap="square" lIns="86683" tIns="43341" rIns="86683" bIns="43341">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defTabSz="1218565" fontAlgn="base">
              <a:spcBef>
                <a:spcPct val="0"/>
              </a:spcBef>
              <a:spcAft>
                <a:spcPct val="0"/>
              </a:spcAft>
              <a:defRPr/>
            </a:pPr>
            <a:r>
              <a:rPr lang="en-US" altLang="zh-CN" sz="3200" i="0" dirty="0">
                <a:solidFill>
                  <a:schemeClr val="accent6">
                    <a:lumMod val="50000"/>
                  </a:schemeClr>
                </a:solidFill>
                <a:latin typeface="微软雅黑" panose="020B0503020204020204" pitchFamily="34" charset="-122"/>
                <a:ea typeface="微软雅黑" panose="020B0503020204020204" pitchFamily="34" charset="-122"/>
                <a:cs typeface="Arial" panose="020B0604020202020204" pitchFamily="34" charset="0"/>
              </a:rPr>
              <a:t>2022.01.06</a:t>
            </a:r>
            <a:endParaRPr lang="zh-CN" altLang="en-US" sz="3200" i="0" dirty="0">
              <a:solidFill>
                <a:schemeClr val="accent6">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6">
            <a:extLst>
              <a:ext uri="{28A0092B-C50C-407E-A947-70E740481C1C}">
                <a14:useLocalDpi xmlns:a14="http://schemas.microsoft.com/office/drawing/2010/main" val="0"/>
              </a:ext>
            </a:extLst>
          </a:blip>
          <a:srcRect b="19011"/>
          <a:stretch>
            <a:fillRect/>
          </a:stretch>
        </p:blipFill>
        <p:spPr>
          <a:xfrm>
            <a:off x="1645" y="0"/>
            <a:ext cx="12190355" cy="6884318"/>
          </a:xfrm>
          <a:prstGeom prst="rect">
            <a:avLst/>
          </a:prstGeom>
        </p:spPr>
      </p:pic>
      <p:sp>
        <p:nvSpPr>
          <p:cNvPr id="32" name="PA-圆角矩形 3"/>
          <p:cNvSpPr/>
          <p:nvPr>
            <p:custDataLst>
              <p:tags r:id="rId1"/>
            </p:custDataLst>
          </p:nvPr>
        </p:nvSpPr>
        <p:spPr>
          <a:xfrm>
            <a:off x="476055" y="428801"/>
            <a:ext cx="11517725" cy="5950825"/>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sz="3200" b="1" dirty="0">
              <a:solidFill>
                <a:prstClr val="white"/>
              </a:solidFill>
              <a:latin typeface="微软雅黑" panose="020B0503020204020204" pitchFamily="34" charset="-122"/>
              <a:ea typeface="微软雅黑" panose="020B0503020204020204" pitchFamily="34" charset="-122"/>
            </a:endParaRPr>
          </a:p>
        </p:txBody>
      </p:sp>
      <p:sp>
        <p:nvSpPr>
          <p:cNvPr id="39" name="矩形 38"/>
          <p:cNvSpPr/>
          <p:nvPr/>
        </p:nvSpPr>
        <p:spPr>
          <a:xfrm>
            <a:off x="476055" y="411313"/>
            <a:ext cx="10719880" cy="824136"/>
          </a:xfrm>
          <a:prstGeom prst="rect">
            <a:avLst/>
          </a:prstGeom>
        </p:spPr>
        <p:txBody>
          <a:bodyPr wrap="square">
            <a:spAutoFit/>
          </a:bodyPr>
          <a:lstStyle/>
          <a:p>
            <a:pPr defTabSz="1218565" fontAlgn="base">
              <a:lnSpc>
                <a:spcPct val="200000"/>
              </a:lnSpc>
              <a:spcBef>
                <a:spcPct val="0"/>
              </a:spcBef>
              <a:spcAft>
                <a:spcPct val="0"/>
              </a:spcAft>
              <a:buClr>
                <a:srgbClr val="C00000"/>
              </a:buClr>
            </a:pPr>
            <a:r>
              <a:rPr lang="zh-CN" altLang="en-US" sz="2800" b="1" dirty="0">
                <a:solidFill>
                  <a:schemeClr val="accent5">
                    <a:lumMod val="75000"/>
                  </a:schemeClr>
                </a:solidFill>
                <a:latin typeface="微软雅黑" panose="020B0503020204020204" pitchFamily="34" charset="-122"/>
                <a:ea typeface="微软雅黑" panose="020B0503020204020204" pitchFamily="34" charset="-122"/>
              </a:rPr>
              <a:t>三、建立长效机制</a:t>
            </a:r>
            <a:endParaRPr lang="en-US" altLang="zh-CN" sz="2135" b="1" dirty="0">
              <a:solidFill>
                <a:schemeClr val="accent5">
                  <a:lumMod val="75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912681" y="216230"/>
            <a:ext cx="3196176" cy="1220737"/>
          </a:xfrm>
          <a:prstGeom prst="rect">
            <a:avLst/>
          </a:prstGeom>
        </p:spPr>
      </p:pic>
      <p:sp>
        <p:nvSpPr>
          <p:cNvPr id="3" name="矩形 2"/>
          <p:cNvSpPr/>
          <p:nvPr/>
        </p:nvSpPr>
        <p:spPr>
          <a:xfrm>
            <a:off x="410291" y="1115689"/>
            <a:ext cx="6197121" cy="719556"/>
          </a:xfrm>
          <a:prstGeom prst="rect">
            <a:avLst/>
          </a:prstGeom>
        </p:spPr>
        <p:txBody>
          <a:bodyPr wrap="square">
            <a:spAutoFit/>
          </a:bodyPr>
          <a:lstStyle/>
          <a:p>
            <a:pPr>
              <a:lnSpc>
                <a:spcPct val="200000"/>
              </a:lnSpc>
            </a:pPr>
            <a:r>
              <a:rPr lang="en-US" altLang="zh-CN" sz="2400"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、探索</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激发中青年教师科研活力</a:t>
            </a:r>
            <a:r>
              <a:rPr lang="zh-CN" altLang="en-US" sz="2400"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的</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新路径</a:t>
            </a:r>
            <a:endParaRPr lang="en-US" altLang="zh-CN"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0" name="直接连接符 9"/>
          <p:cNvCxnSpPr/>
          <p:nvPr/>
        </p:nvCxnSpPr>
        <p:spPr>
          <a:xfrm flipH="1">
            <a:off x="6604390" y="1959178"/>
            <a:ext cx="1850" cy="3609721"/>
          </a:xfrm>
          <a:prstGeom prst="line">
            <a:avLst/>
          </a:prstGeom>
          <a:ln w="19050">
            <a:solidFill>
              <a:schemeClr val="accent5">
                <a:lumMod val="75000"/>
              </a:schemeClr>
            </a:solidFill>
            <a:prstDash val="sysDash"/>
          </a:ln>
        </p:spPr>
        <p:style>
          <a:lnRef idx="3">
            <a:schemeClr val="accent1"/>
          </a:lnRef>
          <a:fillRef idx="0">
            <a:schemeClr val="accent1"/>
          </a:fillRef>
          <a:effectRef idx="2">
            <a:schemeClr val="accent1"/>
          </a:effectRef>
          <a:fontRef idx="minor">
            <a:schemeClr val="tx1"/>
          </a:fontRef>
        </p:style>
      </p:cxnSp>
      <p:graphicFrame>
        <p:nvGraphicFramePr>
          <p:cNvPr id="13" name="表格 12"/>
          <p:cNvGraphicFramePr>
            <a:graphicFrameLocks noGrp="1"/>
          </p:cNvGraphicFramePr>
          <p:nvPr>
            <p:custDataLst>
              <p:tags r:id="rId2"/>
            </p:custDataLst>
          </p:nvPr>
        </p:nvGraphicFramePr>
        <p:xfrm>
          <a:off x="630984" y="4365067"/>
          <a:ext cx="5752713" cy="1579265"/>
        </p:xfrm>
        <a:graphic>
          <a:graphicData uri="http://schemas.openxmlformats.org/drawingml/2006/table">
            <a:tbl>
              <a:tblPr/>
              <a:tblGrid>
                <a:gridCol w="657779">
                  <a:extLst>
                    <a:ext uri="{9D8B030D-6E8A-4147-A177-3AD203B41FA5}">
                      <a16:colId xmlns:a16="http://schemas.microsoft.com/office/drawing/2014/main" val="20000"/>
                    </a:ext>
                  </a:extLst>
                </a:gridCol>
                <a:gridCol w="863948">
                  <a:extLst>
                    <a:ext uri="{9D8B030D-6E8A-4147-A177-3AD203B41FA5}">
                      <a16:colId xmlns:a16="http://schemas.microsoft.com/office/drawing/2014/main" val="20001"/>
                    </a:ext>
                  </a:extLst>
                </a:gridCol>
                <a:gridCol w="880440">
                  <a:extLst>
                    <a:ext uri="{9D8B030D-6E8A-4147-A177-3AD203B41FA5}">
                      <a16:colId xmlns:a16="http://schemas.microsoft.com/office/drawing/2014/main" val="20002"/>
                    </a:ext>
                  </a:extLst>
                </a:gridCol>
                <a:gridCol w="837636">
                  <a:extLst>
                    <a:ext uri="{9D8B030D-6E8A-4147-A177-3AD203B41FA5}">
                      <a16:colId xmlns:a16="http://schemas.microsoft.com/office/drawing/2014/main" val="20003"/>
                    </a:ext>
                  </a:extLst>
                </a:gridCol>
                <a:gridCol w="837637">
                  <a:extLst>
                    <a:ext uri="{9D8B030D-6E8A-4147-A177-3AD203B41FA5}">
                      <a16:colId xmlns:a16="http://schemas.microsoft.com/office/drawing/2014/main" val="20004"/>
                    </a:ext>
                  </a:extLst>
                </a:gridCol>
                <a:gridCol w="837636">
                  <a:extLst>
                    <a:ext uri="{9D8B030D-6E8A-4147-A177-3AD203B41FA5}">
                      <a16:colId xmlns:a16="http://schemas.microsoft.com/office/drawing/2014/main" val="20005"/>
                    </a:ext>
                  </a:extLst>
                </a:gridCol>
                <a:gridCol w="837637">
                  <a:extLst>
                    <a:ext uri="{9D8B030D-6E8A-4147-A177-3AD203B41FA5}">
                      <a16:colId xmlns:a16="http://schemas.microsoft.com/office/drawing/2014/main" val="20006"/>
                    </a:ext>
                  </a:extLst>
                </a:gridCol>
              </a:tblGrid>
              <a:tr h="0">
                <a:tc>
                  <a:txBody>
                    <a:bodyPr/>
                    <a:lstStyle/>
                    <a:p>
                      <a:pPr algn="ctr" fontAlgn="ctr"/>
                      <a:r>
                        <a:rPr lang="zh-CN" altLang="en-US" sz="1600" b="1" i="0" u="none" strike="noStrike" dirty="0">
                          <a:solidFill>
                            <a:schemeClr val="bg1"/>
                          </a:solidFill>
                          <a:effectLst/>
                          <a:latin typeface="微软雅黑" panose="020B0503020204020204" pitchFamily="34" charset="-122"/>
                          <a:ea typeface="微软雅黑" panose="020B0503020204020204" pitchFamily="34" charset="-122"/>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ctr"/>
                      <a:r>
                        <a:rPr lang="zh-CN" altLang="en-US" sz="1600" b="1" i="0" u="none" strike="noStrike" dirty="0">
                          <a:solidFill>
                            <a:schemeClr val="bg1"/>
                          </a:solidFill>
                          <a:effectLst/>
                          <a:latin typeface="微软雅黑" panose="020B0503020204020204" pitchFamily="34" charset="-122"/>
                          <a:ea typeface="微软雅黑" panose="020B0503020204020204" pitchFamily="34" charset="-122"/>
                        </a:rPr>
                        <a:t>北大</a:t>
                      </a:r>
                    </a:p>
                    <a:p>
                      <a:pPr algn="ctr" fontAlgn="ctr"/>
                      <a:r>
                        <a:rPr lang="zh-CN" altLang="en-US" sz="1600" b="1" i="0" u="none" strike="noStrike" dirty="0">
                          <a:solidFill>
                            <a:schemeClr val="bg1"/>
                          </a:solidFill>
                          <a:effectLst/>
                          <a:latin typeface="微软雅黑" panose="020B0503020204020204" pitchFamily="34" charset="-122"/>
                          <a:ea typeface="微软雅黑" panose="020B0503020204020204" pitchFamily="34" charset="-122"/>
                        </a:rPr>
                        <a:t>申报数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ctr"/>
                      <a:r>
                        <a:rPr lang="zh-CN" altLang="en-US" sz="1600" b="1" i="0" u="none" strike="noStrike" dirty="0">
                          <a:solidFill>
                            <a:schemeClr val="bg1"/>
                          </a:solidFill>
                          <a:effectLst/>
                          <a:latin typeface="微软雅黑" panose="020B0503020204020204" pitchFamily="34" charset="-122"/>
                          <a:ea typeface="微软雅黑" panose="020B0503020204020204" pitchFamily="34" charset="-122"/>
                        </a:rPr>
                        <a:t>北大</a:t>
                      </a:r>
                    </a:p>
                    <a:p>
                      <a:pPr algn="ctr" fontAlgn="ctr"/>
                      <a:r>
                        <a:rPr lang="zh-CN" altLang="en-US" sz="1600" b="1" i="0" u="none" strike="noStrike" dirty="0">
                          <a:solidFill>
                            <a:schemeClr val="bg1"/>
                          </a:solidFill>
                          <a:effectLst/>
                          <a:latin typeface="微软雅黑" panose="020B0503020204020204" pitchFamily="34" charset="-122"/>
                          <a:ea typeface="微软雅黑" panose="020B0503020204020204" pitchFamily="34" charset="-122"/>
                        </a:rPr>
                        <a:t>立项数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ctr"/>
                      <a:r>
                        <a:rPr lang="zh-CN" altLang="en-US" sz="1600" b="1" i="0" u="none" strike="noStrike" dirty="0">
                          <a:solidFill>
                            <a:schemeClr val="bg1"/>
                          </a:solidFill>
                          <a:effectLst/>
                          <a:latin typeface="微软雅黑" panose="020B0503020204020204" pitchFamily="34" charset="-122"/>
                          <a:ea typeface="微软雅黑" panose="020B0503020204020204" pitchFamily="34" charset="-122"/>
                        </a:rPr>
                        <a:t>北大</a:t>
                      </a:r>
                    </a:p>
                    <a:p>
                      <a:pPr algn="ctr" fontAlgn="ctr"/>
                      <a:r>
                        <a:rPr lang="zh-CN" altLang="en-US" sz="1600" b="1" i="0" u="none" strike="noStrike" dirty="0">
                          <a:solidFill>
                            <a:schemeClr val="bg1"/>
                          </a:solidFill>
                          <a:effectLst/>
                          <a:latin typeface="微软雅黑" panose="020B0503020204020204" pitchFamily="34" charset="-122"/>
                          <a:ea typeface="微软雅黑" panose="020B0503020204020204" pitchFamily="34" charset="-122"/>
                        </a:rPr>
                        <a:t>立项率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ctr"/>
                      <a:r>
                        <a:rPr lang="zh-CN" altLang="en-US" sz="1600" b="1" i="0" u="none" strike="noStrike" dirty="0">
                          <a:solidFill>
                            <a:schemeClr val="bg1"/>
                          </a:solidFill>
                          <a:effectLst/>
                          <a:latin typeface="微软雅黑" panose="020B0503020204020204" pitchFamily="34" charset="-122"/>
                          <a:ea typeface="微软雅黑" panose="020B0503020204020204" pitchFamily="34" charset="-122"/>
                        </a:rPr>
                        <a:t>外院</a:t>
                      </a:r>
                    </a:p>
                    <a:p>
                      <a:pPr algn="ctr" fontAlgn="ctr"/>
                      <a:r>
                        <a:rPr lang="zh-CN" altLang="en-US" sz="1600" b="1" i="0" u="none" strike="noStrike" dirty="0">
                          <a:solidFill>
                            <a:schemeClr val="bg1"/>
                          </a:solidFill>
                          <a:effectLst/>
                          <a:latin typeface="微软雅黑" panose="020B0503020204020204" pitchFamily="34" charset="-122"/>
                          <a:ea typeface="微软雅黑" panose="020B0503020204020204" pitchFamily="34" charset="-122"/>
                        </a:rPr>
                        <a:t>申报数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1600" b="1" dirty="0">
                          <a:solidFill>
                            <a:schemeClr val="bg1"/>
                          </a:solidFill>
                          <a:effectLst/>
                          <a:latin typeface="微软雅黑" panose="020B0503020204020204" pitchFamily="34" charset="-122"/>
                          <a:ea typeface="微软雅黑" panose="020B0503020204020204" pitchFamily="34" charset="-122"/>
                          <a:sym typeface="+mn-ea"/>
                        </a:rPr>
                        <a:t>外院</a:t>
                      </a:r>
                    </a:p>
                    <a:p>
                      <a:pPr marL="0" marR="0" lvl="0" indent="0" algn="ctr" defTabSz="914400" rtl="0" eaLnBrk="1" fontAlgn="ctr" latinLnBrk="0" hangingPunct="1">
                        <a:lnSpc>
                          <a:spcPct val="100000"/>
                        </a:lnSpc>
                        <a:spcBef>
                          <a:spcPts val="0"/>
                        </a:spcBef>
                        <a:spcAft>
                          <a:spcPts val="0"/>
                        </a:spcAft>
                        <a:buClrTx/>
                        <a:buSzTx/>
                        <a:buFontTx/>
                        <a:buNone/>
                        <a:defRPr/>
                      </a:pPr>
                      <a:r>
                        <a:rPr lang="zh-CN" altLang="en-US" sz="1600" b="1" dirty="0">
                          <a:solidFill>
                            <a:schemeClr val="bg1"/>
                          </a:solidFill>
                          <a:effectLst/>
                          <a:latin typeface="微软雅黑" panose="020B0503020204020204" pitchFamily="34" charset="-122"/>
                          <a:ea typeface="微软雅黑" panose="020B0503020204020204" pitchFamily="34" charset="-122"/>
                          <a:sym typeface="+mn-ea"/>
                        </a:rPr>
                        <a:t>立项数</a:t>
                      </a:r>
                      <a:endParaRPr lang="zh-CN" altLang="en-US" sz="1600" b="1" i="0" u="none" strike="noStrike" dirty="0">
                        <a:solidFill>
                          <a:schemeClr val="bg1"/>
                        </a:solidFill>
                        <a:effectLst/>
                        <a:latin typeface="微软雅黑" panose="020B0503020204020204" pitchFamily="34" charset="-122"/>
                        <a:ea typeface="微软雅黑" panose="020B0503020204020204" pitchFamily="34" charset="-122"/>
                        <a:sym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1600" b="1" i="0" u="none" strike="noStrike" dirty="0">
                          <a:solidFill>
                            <a:schemeClr val="bg1"/>
                          </a:solidFill>
                          <a:effectLst/>
                          <a:latin typeface="微软雅黑" panose="020B0503020204020204" pitchFamily="34" charset="-122"/>
                          <a:ea typeface="微软雅黑" panose="020B0503020204020204" pitchFamily="34" charset="-122"/>
                        </a:rPr>
                        <a:t>外院</a:t>
                      </a:r>
                    </a:p>
                    <a:p>
                      <a:pPr marL="0" marR="0" lvl="0" indent="0" algn="ctr" defTabSz="914400" rtl="0" eaLnBrk="1" fontAlgn="ctr" latinLnBrk="0" hangingPunct="1">
                        <a:lnSpc>
                          <a:spcPct val="100000"/>
                        </a:lnSpc>
                        <a:spcBef>
                          <a:spcPts val="0"/>
                        </a:spcBef>
                        <a:spcAft>
                          <a:spcPts val="0"/>
                        </a:spcAft>
                        <a:buClrTx/>
                        <a:buSzTx/>
                        <a:buFontTx/>
                        <a:buNone/>
                        <a:defRPr/>
                      </a:pPr>
                      <a:r>
                        <a:rPr lang="zh-CN" altLang="en-US" sz="1600" b="1" i="0" u="none" strike="noStrike" dirty="0">
                          <a:solidFill>
                            <a:schemeClr val="bg1"/>
                          </a:solidFill>
                          <a:effectLst/>
                          <a:latin typeface="微软雅黑" panose="020B0503020204020204" pitchFamily="34" charset="-122"/>
                          <a:ea typeface="微软雅黑" panose="020B0503020204020204" pitchFamily="34" charset="-122"/>
                        </a:rPr>
                        <a:t>立项率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270510">
                <a:tc>
                  <a:txBody>
                    <a:bodyPr/>
                    <a:lstStyle/>
                    <a:p>
                      <a:pPr algn="ctr" fontAlgn="ctr"/>
                      <a:r>
                        <a:rPr lang="en-US" altLang="zh-CN" sz="1600" b="1" i="0" u="none" strike="noStrike" dirty="0">
                          <a:solidFill>
                            <a:schemeClr val="bg1"/>
                          </a:solidFill>
                          <a:effectLst/>
                          <a:latin typeface="微软雅黑" panose="020B0503020204020204" pitchFamily="34" charset="-122"/>
                          <a:ea typeface="微软雅黑" panose="020B0503020204020204" pitchFamily="34" charset="-122"/>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n-US" altLang="zh-CN" sz="1600" b="0" i="0" u="none" strike="noStrike" dirty="0">
                          <a:solidFill>
                            <a:schemeClr val="accent5">
                              <a:lumMod val="50000"/>
                            </a:schemeClr>
                          </a:solidFill>
                          <a:effectLst/>
                          <a:latin typeface="微软雅黑" panose="020B0503020204020204" pitchFamily="34" charset="-122"/>
                          <a:ea typeface="微软雅黑" panose="020B0503020204020204" pitchFamily="34" charset="-122"/>
                        </a:rPr>
                        <a:t>127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dirty="0">
                          <a:solidFill>
                            <a:schemeClr val="accent5">
                              <a:lumMod val="50000"/>
                            </a:schemeClr>
                          </a:solidFill>
                          <a:effectLst/>
                          <a:latin typeface="微软雅黑" panose="020B0503020204020204" pitchFamily="34" charset="-122"/>
                          <a:ea typeface="微软雅黑" panose="020B0503020204020204" pitchFamily="34" charset="-122"/>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dirty="0">
                          <a:solidFill>
                            <a:srgbClr val="FF0000"/>
                          </a:solidFill>
                          <a:effectLst/>
                          <a:latin typeface="微软雅黑" panose="020B0503020204020204" pitchFamily="34" charset="-122"/>
                          <a:ea typeface="微软雅黑" panose="020B0503020204020204" pitchFamily="34" charset="-122"/>
                        </a:rPr>
                        <a:t>31.5%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zh-CN" sz="1600" b="1" i="0" u="none" strike="noStrike" dirty="0">
                          <a:solidFill>
                            <a:schemeClr val="accent6">
                              <a:lumMod val="75000"/>
                            </a:schemeClr>
                          </a:solidFill>
                          <a:effectLst/>
                          <a:latin typeface="微软雅黑" panose="020B0503020204020204" pitchFamily="34" charset="-122"/>
                          <a:ea typeface="微软雅黑" panose="020B0503020204020204" pitchFamily="34" charset="-122"/>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buNone/>
                      </a:pPr>
                      <a:r>
                        <a:rPr lang="en-US" altLang="zh-CN" sz="1600" b="1" i="0" u="none" strike="noStrike" dirty="0">
                          <a:solidFill>
                            <a:schemeClr val="accent6">
                              <a:lumMod val="75000"/>
                            </a:schemeClr>
                          </a:solidFill>
                          <a:effectLst/>
                          <a:latin typeface="微软雅黑" panose="020B0503020204020204" pitchFamily="34" charset="-122"/>
                          <a:ea typeface="微软雅黑" panose="020B0503020204020204" pitchFamily="34" charset="-122"/>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1" i="0" u="none" strike="noStrike" dirty="0">
                          <a:solidFill>
                            <a:srgbClr val="FF0000"/>
                          </a:solidFill>
                          <a:effectLst/>
                          <a:latin typeface="微软雅黑" panose="020B0503020204020204" pitchFamily="34" charset="-122"/>
                          <a:ea typeface="微软雅黑" panose="020B0503020204020204" pitchFamily="34" charset="-122"/>
                        </a:rPr>
                        <a:t>27.3%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270510">
                <a:tc>
                  <a:txBody>
                    <a:bodyPr/>
                    <a:lstStyle/>
                    <a:p>
                      <a:pPr algn="ctr" fontAlgn="ctr"/>
                      <a:r>
                        <a:rPr lang="en-US" altLang="zh-CN" sz="1600" b="1" i="0" u="none" strike="noStrike" dirty="0">
                          <a:solidFill>
                            <a:schemeClr val="bg1"/>
                          </a:solidFill>
                          <a:effectLst/>
                          <a:latin typeface="微软雅黑" panose="020B0503020204020204" pitchFamily="34" charset="-122"/>
                          <a:ea typeface="微软雅黑" panose="020B0503020204020204" pitchFamily="34" charset="-122"/>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n-US" altLang="zh-CN" sz="1600" b="0" i="0" u="none" strike="noStrike" dirty="0">
                          <a:solidFill>
                            <a:schemeClr val="accent5">
                              <a:lumMod val="50000"/>
                            </a:schemeClr>
                          </a:solidFill>
                          <a:effectLst/>
                          <a:latin typeface="微软雅黑" panose="020B0503020204020204" pitchFamily="34" charset="-122"/>
                          <a:ea typeface="微软雅黑" panose="020B0503020204020204" pitchFamily="34" charset="-122"/>
                        </a:rPr>
                        <a:t>162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dirty="0">
                          <a:solidFill>
                            <a:schemeClr val="accent5">
                              <a:lumMod val="50000"/>
                            </a:schemeClr>
                          </a:solidFill>
                          <a:effectLst/>
                          <a:latin typeface="微软雅黑" panose="020B0503020204020204" pitchFamily="34" charset="-122"/>
                          <a:ea typeface="微软雅黑" panose="020B0503020204020204" pitchFamily="34" charset="-122"/>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dirty="0">
                          <a:solidFill>
                            <a:srgbClr val="FF0000"/>
                          </a:solidFill>
                          <a:effectLst/>
                          <a:latin typeface="微软雅黑" panose="020B0503020204020204" pitchFamily="34" charset="-122"/>
                          <a:ea typeface="微软雅黑" panose="020B0503020204020204" pitchFamily="34" charset="-122"/>
                        </a:rPr>
                        <a:t>31.5%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zh-CN" sz="1600" b="1" i="0" u="none" strike="noStrike" dirty="0">
                          <a:solidFill>
                            <a:schemeClr val="accent6">
                              <a:lumMod val="75000"/>
                            </a:schemeClr>
                          </a:solidFill>
                          <a:effectLst/>
                          <a:latin typeface="微软雅黑" panose="020B0503020204020204" pitchFamily="34" charset="-122"/>
                          <a:ea typeface="微软雅黑" panose="020B0503020204020204" pitchFamily="34" charset="-122"/>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buNone/>
                      </a:pPr>
                      <a:r>
                        <a:rPr lang="en-US" altLang="zh-CN" sz="1600" b="1" i="0" u="none" strike="noStrike" dirty="0">
                          <a:solidFill>
                            <a:schemeClr val="accent6">
                              <a:lumMod val="75000"/>
                            </a:schemeClr>
                          </a:solidFill>
                          <a:effectLst/>
                          <a:latin typeface="微软雅黑" panose="020B0503020204020204" pitchFamily="34" charset="-122"/>
                          <a:ea typeface="微软雅黑" panose="020B0503020204020204" pitchFamily="34" charset="-122"/>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1" i="0" u="none" strike="noStrike" dirty="0">
                          <a:solidFill>
                            <a:srgbClr val="FF0000"/>
                          </a:solidFill>
                          <a:effectLst/>
                          <a:latin typeface="微软雅黑" panose="020B0503020204020204" pitchFamily="34" charset="-122"/>
                          <a:ea typeface="微软雅黑" panose="020B0503020204020204" pitchFamily="34" charset="-122"/>
                        </a:rPr>
                        <a:t>29.6%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270520">
                <a:tc>
                  <a:txBody>
                    <a:bodyPr/>
                    <a:lstStyle/>
                    <a:p>
                      <a:pPr algn="ctr" fontAlgn="ctr"/>
                      <a:r>
                        <a:rPr lang="en-US" altLang="zh-CN" sz="1600" b="1" i="0" u="none" strike="noStrike" dirty="0">
                          <a:solidFill>
                            <a:schemeClr val="bg1"/>
                          </a:solidFill>
                          <a:effectLst/>
                          <a:latin typeface="微软雅黑" panose="020B0503020204020204" pitchFamily="34" charset="-122"/>
                          <a:ea typeface="微软雅黑" panose="020B0503020204020204" pitchFamily="34" charset="-122"/>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ctr"/>
                      <a:r>
                        <a:rPr lang="en-US" altLang="zh-CN" sz="1600" b="0" i="0" u="none" strike="noStrike" dirty="0">
                          <a:solidFill>
                            <a:schemeClr val="accent5">
                              <a:lumMod val="50000"/>
                            </a:schemeClr>
                          </a:solidFill>
                          <a:effectLst/>
                          <a:latin typeface="微软雅黑" panose="020B0503020204020204" pitchFamily="34" charset="-122"/>
                          <a:ea typeface="微软雅黑" panose="020B0503020204020204" pitchFamily="34" charset="-122"/>
                        </a:rPr>
                        <a:t>194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dirty="0">
                          <a:solidFill>
                            <a:schemeClr val="accent5">
                              <a:lumMod val="50000"/>
                            </a:schemeClr>
                          </a:solidFill>
                          <a:effectLst/>
                          <a:latin typeface="微软雅黑" panose="020B0503020204020204" pitchFamily="34" charset="-122"/>
                          <a:ea typeface="微软雅黑" panose="020B0503020204020204" pitchFamily="34" charset="-122"/>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dirty="0">
                          <a:solidFill>
                            <a:srgbClr val="FF0000"/>
                          </a:solidFill>
                          <a:effectLst/>
                          <a:latin typeface="微软雅黑" panose="020B0503020204020204" pitchFamily="34" charset="-122"/>
                          <a:ea typeface="微软雅黑" panose="020B0503020204020204" pitchFamily="34" charset="-122"/>
                        </a:rPr>
                        <a:t>25.3%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zh-CN" sz="1600" b="1" i="0" u="none" strike="noStrike" dirty="0">
                          <a:solidFill>
                            <a:schemeClr val="accent6">
                              <a:lumMod val="75000"/>
                            </a:schemeClr>
                          </a:solidFill>
                          <a:effectLst/>
                          <a:latin typeface="微软雅黑" panose="020B0503020204020204" pitchFamily="34" charset="-122"/>
                          <a:ea typeface="微软雅黑" panose="020B0503020204020204" pitchFamily="34" charset="-122"/>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buNone/>
                      </a:pPr>
                      <a:r>
                        <a:rPr lang="en-US" altLang="zh-CN" sz="1600" b="1" i="0" u="none" strike="noStrike" dirty="0">
                          <a:solidFill>
                            <a:schemeClr val="accent6">
                              <a:lumMod val="75000"/>
                            </a:schemeClr>
                          </a:solidFill>
                          <a:effectLst/>
                          <a:latin typeface="微软雅黑" panose="020B0503020204020204" pitchFamily="34" charset="-122"/>
                          <a:ea typeface="微软雅黑" panose="020B0503020204020204" pitchFamily="34" charset="-122"/>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1" i="0" u="none" strike="noStrike" dirty="0">
                          <a:solidFill>
                            <a:srgbClr val="FF0000"/>
                          </a:solidFill>
                          <a:effectLst/>
                          <a:latin typeface="微软雅黑" panose="020B0503020204020204" pitchFamily="34" charset="-122"/>
                          <a:ea typeface="微软雅黑" panose="020B0503020204020204" pitchFamily="34" charset="-122"/>
                        </a:rPr>
                        <a:t>35.3%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270520">
                <a:tc>
                  <a:txBody>
                    <a:bodyPr/>
                    <a:lstStyle/>
                    <a:p>
                      <a:pPr algn="ctr" fontAlgn="ctr"/>
                      <a:r>
                        <a:rPr lang="en-US" altLang="zh-CN" sz="1600" b="1" i="0" u="none" strike="noStrike" dirty="0">
                          <a:solidFill>
                            <a:schemeClr val="bg1"/>
                          </a:solidFill>
                          <a:effectLst/>
                          <a:latin typeface="微软雅黑" panose="020B0503020204020204" pitchFamily="34" charset="-122"/>
                          <a:ea typeface="微软雅黑" panose="020B0503020204020204" pitchFamily="34" charset="-122"/>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marL="0" algn="ctr" defTabSz="914400" rtl="0" eaLnBrk="1" fontAlgn="ctr" latinLnBrk="0" hangingPunct="1"/>
                      <a:r>
                        <a:rPr lang="en-US" altLang="zh-CN" sz="1600" b="0" i="0" u="none" strike="noStrike" kern="1200" dirty="0">
                          <a:solidFill>
                            <a:schemeClr val="accent5">
                              <a:lumMod val="50000"/>
                            </a:schemeClr>
                          </a:solidFill>
                          <a:effectLst/>
                          <a:latin typeface="微软雅黑" panose="020B0503020204020204" pitchFamily="34" charset="-122"/>
                          <a:ea typeface="微软雅黑" panose="020B0503020204020204" pitchFamily="34" charset="-122"/>
                          <a:cs typeface="+mn-cs"/>
                        </a:rPr>
                        <a:t>191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CN" sz="1600" b="0" i="0" u="none" strike="noStrike" kern="1200" dirty="0">
                          <a:solidFill>
                            <a:schemeClr val="accent5">
                              <a:lumMod val="50000"/>
                            </a:schemeClr>
                          </a:solidFill>
                          <a:effectLst/>
                          <a:latin typeface="微软雅黑" panose="020B0503020204020204" pitchFamily="34" charset="-122"/>
                          <a:ea typeface="微软雅黑" panose="020B0503020204020204" pitchFamily="34" charset="-122"/>
                          <a:cs typeface="+mn-cs"/>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altLang="zh-CN" sz="1600" b="0" i="0" u="none" strike="noStrike" kern="1200" dirty="0">
                          <a:solidFill>
                            <a:srgbClr val="FF0000"/>
                          </a:solidFill>
                          <a:effectLst/>
                          <a:latin typeface="微软雅黑" panose="020B0503020204020204" pitchFamily="34" charset="-122"/>
                          <a:ea typeface="微软雅黑" panose="020B0503020204020204" pitchFamily="34" charset="-122"/>
                          <a:cs typeface="+mn-cs"/>
                        </a:rPr>
                        <a:t>21.9%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zh-CN" sz="1600" b="1" i="0" u="none" strike="noStrike" dirty="0">
                          <a:solidFill>
                            <a:schemeClr val="accent6">
                              <a:lumMod val="75000"/>
                            </a:schemeClr>
                          </a:solidFill>
                          <a:effectLst/>
                          <a:latin typeface="微软雅黑" panose="020B0503020204020204" pitchFamily="34" charset="-122"/>
                          <a:ea typeface="微软雅黑" panose="020B0503020204020204" pitchFamily="34" charset="-122"/>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buNone/>
                      </a:pPr>
                      <a:r>
                        <a:rPr lang="en-US" altLang="zh-CN" sz="1600" b="1" i="0" u="none" strike="noStrike" dirty="0">
                          <a:solidFill>
                            <a:schemeClr val="accent6">
                              <a:lumMod val="75000"/>
                            </a:schemeClr>
                          </a:solidFill>
                          <a:effectLst/>
                          <a:latin typeface="微软雅黑" panose="020B0503020204020204" pitchFamily="34" charset="-122"/>
                          <a:ea typeface="微软雅黑" panose="020B0503020204020204" pitchFamily="34" charset="-122"/>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1" i="0" u="none" strike="noStrike" dirty="0">
                          <a:solidFill>
                            <a:srgbClr val="FF0000"/>
                          </a:solidFill>
                          <a:effectLst/>
                          <a:latin typeface="微软雅黑" panose="020B0503020204020204" pitchFamily="34" charset="-122"/>
                          <a:ea typeface="微软雅黑" panose="020B0503020204020204" pitchFamily="34" charset="-122"/>
                        </a:rPr>
                        <a:t>22.7%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bl>
          </a:graphicData>
        </a:graphic>
      </p:graphicFrame>
      <p:sp>
        <p:nvSpPr>
          <p:cNvPr id="14" name="Rectangle 2"/>
          <p:cNvSpPr txBox="1">
            <a:spLocks noChangeArrowheads="1"/>
          </p:cNvSpPr>
          <p:nvPr/>
        </p:nvSpPr>
        <p:spPr>
          <a:xfrm>
            <a:off x="1857983" y="3911977"/>
            <a:ext cx="5099071" cy="128620"/>
          </a:xfrm>
          <a:prstGeom prst="rect">
            <a:avLst/>
          </a:prstGeom>
        </p:spPr>
        <p:txBody>
          <a:bodyPr>
            <a:noAutofit/>
          </a:bodyPr>
          <a:lstStyle>
            <a:lvl1pPr algn="l" defTabSz="866775" rtl="0" eaLnBrk="1" latinLnBrk="0" hangingPunct="1">
              <a:lnSpc>
                <a:spcPct val="90000"/>
              </a:lnSpc>
              <a:spcBef>
                <a:spcPct val="0"/>
              </a:spcBef>
              <a:buNone/>
              <a:defRPr sz="4130" kern="1200">
                <a:solidFill>
                  <a:schemeClr val="tx1"/>
                </a:solidFill>
                <a:latin typeface="+mj-lt"/>
                <a:ea typeface="+mj-ea"/>
                <a:cs typeface="+mj-cs"/>
              </a:defRPr>
            </a:lvl1pPr>
          </a:lstStyle>
          <a:p>
            <a:pPr>
              <a:defRPr/>
            </a:pPr>
            <a:r>
              <a:rPr lang="zh-CN" altLang="en-US" sz="1800" b="1" dirty="0">
                <a:solidFill>
                  <a:schemeClr val="accent5">
                    <a:lumMod val="75000"/>
                  </a:schemeClr>
                </a:solidFill>
                <a:latin typeface="微软雅黑" panose="020B0503020204020204" pitchFamily="34" charset="-122"/>
                <a:ea typeface="微软雅黑" panose="020B0503020204020204" pitchFamily="34" charset="-122"/>
              </a:rPr>
              <a:t>国家社科基金申报立项情况</a:t>
            </a:r>
          </a:p>
        </p:txBody>
      </p:sp>
      <p:graphicFrame>
        <p:nvGraphicFramePr>
          <p:cNvPr id="22" name="图表 21"/>
          <p:cNvGraphicFramePr/>
          <p:nvPr/>
        </p:nvGraphicFramePr>
        <p:xfrm>
          <a:off x="6680464" y="2971838"/>
          <a:ext cx="4834044" cy="2472651"/>
        </p:xfrm>
        <a:graphic>
          <a:graphicData uri="http://schemas.openxmlformats.org/drawingml/2006/chart">
            <c:chart xmlns:c="http://schemas.openxmlformats.org/drawingml/2006/chart" xmlns:r="http://schemas.openxmlformats.org/officeDocument/2006/relationships" r:id="rId8"/>
          </a:graphicData>
        </a:graphic>
      </p:graphicFrame>
      <p:sp>
        <p:nvSpPr>
          <p:cNvPr id="23" name="文本占位符 6"/>
          <p:cNvSpPr txBox="1"/>
          <p:nvPr>
            <p:custDataLst>
              <p:tags r:id="rId3"/>
            </p:custDataLst>
          </p:nvPr>
        </p:nvSpPr>
        <p:spPr>
          <a:xfrm>
            <a:off x="6957054" y="2509651"/>
            <a:ext cx="4658420" cy="330086"/>
          </a:xfrm>
          <a:prstGeom prst="round2DiagRect">
            <a:avLst>
              <a:gd name="adj1" fmla="val 50000"/>
              <a:gd name="adj2" fmla="val 0"/>
            </a:avLst>
          </a:prstGeom>
          <a:solidFill>
            <a:schemeClr val="bg1"/>
          </a:solidFill>
        </p:spPr>
        <p:txBody>
          <a:bodyPr anchor="ctr">
            <a:noAutofit/>
          </a:bodyPr>
          <a:lstStyle>
            <a:lvl1pPr marL="0" indent="0" algn="ctr" defTabSz="914400" rtl="0" eaLnBrk="1" latinLnBrk="0" hangingPunct="1">
              <a:lnSpc>
                <a:spcPct val="110000"/>
              </a:lnSpc>
              <a:spcBef>
                <a:spcPts val="1800"/>
              </a:spcBef>
              <a:spcAft>
                <a:spcPts val="0"/>
              </a:spcAft>
              <a:buClr>
                <a:schemeClr val="accent4">
                  <a:lumMod val="75000"/>
                </a:schemeClr>
              </a:buClr>
              <a:buSzPct val="50000"/>
              <a:buFont typeface="Wingdings 2" panose="05020102010507070707" pitchFamily="18" charset="2"/>
              <a:buNone/>
              <a:defRPr sz="1600" kern="1200" baseline="0">
                <a:solidFill>
                  <a:schemeClr val="bg1"/>
                </a:solidFill>
                <a:latin typeface="Arial" panose="020B0604020202020204" pitchFamily="34" charset="0"/>
                <a:ea typeface="微软雅黑" panose="020B0503020204020204" pitchFamily="34" charset="-122"/>
                <a:cs typeface="+mn-cs"/>
              </a:defRPr>
            </a:lvl1pPr>
            <a:lvl2pPr marL="457200" indent="0" algn="just"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None/>
              <a:defRPr sz="2000" kern="1200" baseline="0">
                <a:solidFill>
                  <a:schemeClr val="tx1">
                    <a:tint val="75000"/>
                  </a:schemeClr>
                </a:solidFill>
                <a:latin typeface="幼圆" panose="02010509060101010101" pitchFamily="49" charset="-122"/>
                <a:ea typeface="幼圆" panose="02010509060101010101" pitchFamily="49" charset="-122"/>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altLang="zh-CN" sz="2000" b="1" dirty="0">
                <a:solidFill>
                  <a:schemeClr val="accent6">
                    <a:lumMod val="75000"/>
                  </a:schemeClr>
                </a:solidFill>
                <a:latin typeface="微软雅黑" panose="020B0503020204020204" pitchFamily="34" charset="-122"/>
              </a:rPr>
              <a:t>2017-2021</a:t>
            </a:r>
            <a:r>
              <a:rPr lang="zh-CN" altLang="en-US" sz="2000" b="1" dirty="0">
                <a:solidFill>
                  <a:schemeClr val="accent6">
                    <a:lumMod val="75000"/>
                  </a:schemeClr>
                </a:solidFill>
                <a:latin typeface="微软雅黑" panose="020B0503020204020204" pitchFamily="34" charset="-122"/>
              </a:rPr>
              <a:t> 国家和省部级科研项目</a:t>
            </a:r>
            <a:r>
              <a:rPr lang="zh-CN" altLang="en-US" sz="1800" b="1" dirty="0">
                <a:latin typeface="微软雅黑" panose="020B0503020204020204" pitchFamily="34" charset="-122"/>
              </a:rPr>
              <a:t>立项数</a:t>
            </a:r>
          </a:p>
        </p:txBody>
      </p:sp>
      <p:sp>
        <p:nvSpPr>
          <p:cNvPr id="25" name="矩形 24"/>
          <p:cNvSpPr/>
          <p:nvPr/>
        </p:nvSpPr>
        <p:spPr>
          <a:xfrm>
            <a:off x="630984" y="2113446"/>
            <a:ext cx="5868063" cy="1289905"/>
          </a:xfrm>
          <a:prstGeom prst="rect">
            <a:avLst/>
          </a:prstGeom>
        </p:spPr>
        <p:txBody>
          <a:bodyPr wrap="square">
            <a:spAutoFit/>
          </a:bodyPr>
          <a:lstStyle/>
          <a:p>
            <a:pPr algn="just">
              <a:lnSpc>
                <a:spcPct val="150000"/>
              </a:lnSpc>
            </a:pPr>
            <a:r>
              <a:rPr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开展</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本领域专家预审工作</a:t>
            </a:r>
            <a:r>
              <a:rPr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，科研立项取得显著成效</a:t>
            </a:r>
            <a:endParaRPr lang="en-US" altLang="zh-CN"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pP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新体制</a:t>
            </a:r>
            <a:r>
              <a:rPr lang="zh-CN" altLang="en-US" b="1" dirty="0">
                <a:solidFill>
                  <a:schemeClr val="bg2">
                    <a:lumMod val="75000"/>
                  </a:schemeClr>
                </a:solidFill>
                <a:latin typeface="微软雅黑" panose="020B0503020204020204" pitchFamily="34" charset="-122"/>
                <a:ea typeface="微软雅黑" panose="020B0503020204020204" pitchFamily="34" charset="-122"/>
              </a:rPr>
              <a:t>教师国家和省部级项目立项覆盖率达到</a:t>
            </a:r>
            <a:r>
              <a:rPr lang="en-US"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85%</a:t>
            </a:r>
          </a:p>
          <a:p>
            <a:pPr algn="just">
              <a:lnSpc>
                <a:spcPct val="150000"/>
              </a:lnSpc>
            </a:pPr>
            <a:r>
              <a:rPr lang="zh-CN" altLang="en-US" b="1" dirty="0">
                <a:solidFill>
                  <a:schemeClr val="bg2">
                    <a:lumMod val="75000"/>
                  </a:schemeClr>
                </a:solidFill>
                <a:latin typeface="微软雅黑" panose="020B0503020204020204" pitchFamily="34" charset="-122"/>
                <a:ea typeface="微软雅黑" panose="020B0503020204020204" pitchFamily="34" charset="-122"/>
              </a:rPr>
              <a:t>拟组建学院</a:t>
            </a:r>
            <a:r>
              <a:rPr lang="en-US"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36</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位正教授“专家导师团”</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4">
            <a:extLst>
              <a:ext uri="{28A0092B-C50C-407E-A947-70E740481C1C}">
                <a14:useLocalDpi xmlns:a14="http://schemas.microsoft.com/office/drawing/2010/main" val="0"/>
              </a:ext>
            </a:extLst>
          </a:blip>
          <a:srcRect b="19011"/>
          <a:stretch>
            <a:fillRect/>
          </a:stretch>
        </p:blipFill>
        <p:spPr>
          <a:xfrm>
            <a:off x="1645" y="0"/>
            <a:ext cx="12190355" cy="6884318"/>
          </a:xfrm>
          <a:prstGeom prst="rect">
            <a:avLst/>
          </a:prstGeom>
        </p:spPr>
      </p:pic>
      <p:sp>
        <p:nvSpPr>
          <p:cNvPr id="32" name="PA-圆角矩形 3"/>
          <p:cNvSpPr/>
          <p:nvPr>
            <p:custDataLst>
              <p:tags r:id="rId1"/>
            </p:custDataLst>
          </p:nvPr>
        </p:nvSpPr>
        <p:spPr>
          <a:xfrm>
            <a:off x="337139" y="357608"/>
            <a:ext cx="11517725" cy="5950825"/>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sz="3200" b="1" dirty="0">
              <a:solidFill>
                <a:prstClr val="white"/>
              </a:solidFill>
              <a:latin typeface="微软雅黑" panose="020B0503020204020204" pitchFamily="34" charset="-122"/>
              <a:ea typeface="微软雅黑" panose="020B0503020204020204" pitchFamily="34" charset="-122"/>
            </a:endParaRPr>
          </a:p>
        </p:txBody>
      </p:sp>
      <p:sp>
        <p:nvSpPr>
          <p:cNvPr id="39" name="矩形 38"/>
          <p:cNvSpPr/>
          <p:nvPr/>
        </p:nvSpPr>
        <p:spPr>
          <a:xfrm>
            <a:off x="515567" y="501942"/>
            <a:ext cx="10652316" cy="824136"/>
          </a:xfrm>
          <a:prstGeom prst="rect">
            <a:avLst/>
          </a:prstGeom>
        </p:spPr>
        <p:txBody>
          <a:bodyPr wrap="square">
            <a:spAutoFit/>
          </a:bodyPr>
          <a:lstStyle/>
          <a:p>
            <a:pPr defTabSz="1218565" fontAlgn="base">
              <a:lnSpc>
                <a:spcPct val="200000"/>
              </a:lnSpc>
              <a:spcBef>
                <a:spcPct val="0"/>
              </a:spcBef>
              <a:spcAft>
                <a:spcPct val="0"/>
              </a:spcAft>
              <a:buClr>
                <a:srgbClr val="C00000"/>
              </a:buClr>
            </a:pPr>
            <a:r>
              <a:rPr lang="zh-CN" altLang="en-US" sz="2800" b="1" dirty="0">
                <a:solidFill>
                  <a:schemeClr val="accent5">
                    <a:lumMod val="75000"/>
                  </a:schemeClr>
                </a:solidFill>
                <a:latin typeface="微软雅黑" panose="020B0503020204020204" pitchFamily="34" charset="-122"/>
                <a:ea typeface="微软雅黑" panose="020B0503020204020204" pitchFamily="34" charset="-122"/>
              </a:rPr>
              <a:t>三、建立长效机制</a:t>
            </a:r>
            <a:endParaRPr lang="en-US" altLang="zh-CN" sz="2135" b="1" dirty="0">
              <a:solidFill>
                <a:schemeClr val="accent5">
                  <a:lumMod val="75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817431" y="123520"/>
            <a:ext cx="3196176" cy="1220737"/>
          </a:xfrm>
          <a:prstGeom prst="rect">
            <a:avLst/>
          </a:prstGeom>
        </p:spPr>
      </p:pic>
      <p:sp>
        <p:nvSpPr>
          <p:cNvPr id="3" name="矩形 2"/>
          <p:cNvSpPr/>
          <p:nvPr/>
        </p:nvSpPr>
        <p:spPr>
          <a:xfrm>
            <a:off x="655705" y="1246293"/>
            <a:ext cx="10372040" cy="719556"/>
          </a:xfrm>
          <a:prstGeom prst="rect">
            <a:avLst/>
          </a:prstGeom>
        </p:spPr>
        <p:txBody>
          <a:bodyPr wrap="square">
            <a:spAutoFit/>
          </a:bodyPr>
          <a:lstStyle/>
          <a:p>
            <a:pPr>
              <a:lnSpc>
                <a:spcPct val="200000"/>
              </a:lnSpc>
            </a:pPr>
            <a:r>
              <a:rPr lang="en-US" altLang="zh-CN" sz="2400"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、探索</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激发中青年教师科研活力</a:t>
            </a:r>
            <a:r>
              <a:rPr lang="zh-CN" altLang="en-US" sz="2400"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的</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新路径</a:t>
            </a:r>
            <a:endParaRPr lang="en-US" altLang="zh-CN"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525" y="2226811"/>
            <a:ext cx="10058400" cy="336422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4">
            <a:extLst>
              <a:ext uri="{28A0092B-C50C-407E-A947-70E740481C1C}">
                <a14:useLocalDpi xmlns:a14="http://schemas.microsoft.com/office/drawing/2010/main" val="0"/>
              </a:ext>
            </a:extLst>
          </a:blip>
          <a:srcRect b="19011"/>
          <a:stretch>
            <a:fillRect/>
          </a:stretch>
        </p:blipFill>
        <p:spPr>
          <a:xfrm>
            <a:off x="1645" y="0"/>
            <a:ext cx="12190355" cy="6884318"/>
          </a:xfrm>
          <a:prstGeom prst="rect">
            <a:avLst/>
          </a:prstGeom>
        </p:spPr>
      </p:pic>
      <p:sp>
        <p:nvSpPr>
          <p:cNvPr id="32" name="PA-圆角矩形 3"/>
          <p:cNvSpPr/>
          <p:nvPr>
            <p:custDataLst>
              <p:tags r:id="rId1"/>
            </p:custDataLst>
          </p:nvPr>
        </p:nvSpPr>
        <p:spPr>
          <a:xfrm>
            <a:off x="337139" y="357608"/>
            <a:ext cx="11517725" cy="5950825"/>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sz="3200" b="1" dirty="0">
              <a:solidFill>
                <a:prstClr val="white"/>
              </a:solidFill>
              <a:latin typeface="微软雅黑" panose="020B0503020204020204" pitchFamily="34" charset="-122"/>
              <a:ea typeface="微软雅黑" panose="020B0503020204020204" pitchFamily="34" charset="-122"/>
            </a:endParaRPr>
          </a:p>
        </p:txBody>
      </p:sp>
      <p:sp>
        <p:nvSpPr>
          <p:cNvPr id="39" name="矩形 38"/>
          <p:cNvSpPr/>
          <p:nvPr/>
        </p:nvSpPr>
        <p:spPr>
          <a:xfrm>
            <a:off x="515567" y="549567"/>
            <a:ext cx="10652316" cy="824136"/>
          </a:xfrm>
          <a:prstGeom prst="rect">
            <a:avLst/>
          </a:prstGeom>
        </p:spPr>
        <p:txBody>
          <a:bodyPr wrap="square">
            <a:spAutoFit/>
          </a:bodyPr>
          <a:lstStyle/>
          <a:p>
            <a:pPr defTabSz="1218565" fontAlgn="base">
              <a:lnSpc>
                <a:spcPct val="200000"/>
              </a:lnSpc>
              <a:spcBef>
                <a:spcPct val="0"/>
              </a:spcBef>
              <a:spcAft>
                <a:spcPct val="0"/>
              </a:spcAft>
              <a:buClr>
                <a:srgbClr val="C00000"/>
              </a:buClr>
            </a:pPr>
            <a:r>
              <a:rPr lang="zh-CN" altLang="en-US" sz="2800" b="1" dirty="0">
                <a:solidFill>
                  <a:schemeClr val="accent5">
                    <a:lumMod val="75000"/>
                  </a:schemeClr>
                </a:solidFill>
                <a:latin typeface="微软雅黑" panose="020B0503020204020204" pitchFamily="34" charset="-122"/>
                <a:ea typeface="微软雅黑" panose="020B0503020204020204" pitchFamily="34" charset="-122"/>
              </a:rPr>
              <a:t>三、建立长效机制</a:t>
            </a:r>
            <a:endParaRPr lang="en-US" altLang="zh-CN" sz="2135" b="1" dirty="0">
              <a:solidFill>
                <a:schemeClr val="accent5">
                  <a:lumMod val="75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837116" y="56845"/>
            <a:ext cx="3196176" cy="1220737"/>
          </a:xfrm>
          <a:prstGeom prst="rect">
            <a:avLst/>
          </a:prstGeom>
        </p:spPr>
      </p:pic>
      <p:sp>
        <p:nvSpPr>
          <p:cNvPr id="3" name="矩形 2"/>
          <p:cNvSpPr/>
          <p:nvPr/>
        </p:nvSpPr>
        <p:spPr>
          <a:xfrm>
            <a:off x="924546" y="1809709"/>
            <a:ext cx="10243226" cy="2963440"/>
          </a:xfrm>
          <a:prstGeom prst="rect">
            <a:avLst/>
          </a:prstGeom>
        </p:spPr>
        <p:txBody>
          <a:bodyPr wrap="square">
            <a:spAutoFit/>
          </a:bodyPr>
          <a:lstStyle/>
          <a:p>
            <a:pPr algn="just">
              <a:lnSpc>
                <a:spcPct val="200000"/>
              </a:lnSpc>
            </a:pPr>
            <a:r>
              <a:rPr lang="en-US" altLang="zh-CN" sz="2400"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400"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、科研辅助人员专业化，</a:t>
            </a:r>
            <a:r>
              <a:rPr lang="zh-CN" altLang="en-US" sz="2400" b="1" dirty="0">
                <a:solidFill>
                  <a:schemeClr val="bg2">
                    <a:lumMod val="75000"/>
                  </a:schemeClr>
                </a:solidFill>
                <a:latin typeface="微软雅黑" panose="020B0503020204020204" pitchFamily="34" charset="-122"/>
                <a:ea typeface="微软雅黑" panose="020B0503020204020204" pitchFamily="34" charset="-122"/>
              </a:rPr>
              <a:t>成为学科发展的</a:t>
            </a:r>
            <a:r>
              <a:rPr lang="zh-CN" altLang="en-US" sz="2400"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重要支撑力量</a:t>
            </a:r>
            <a:endParaRPr lang="en-US" altLang="zh-CN" sz="2400"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200000"/>
              </a:lnSpc>
            </a:pPr>
            <a:r>
              <a:rPr lang="en-US" altLang="zh-CN"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15</a:t>
            </a:r>
            <a:r>
              <a:rPr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个系（所、中心）实现专职秘书全覆盖。</a:t>
            </a:r>
            <a:endParaRPr lang="en-US" altLang="zh-CN"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200000"/>
              </a:lnSpc>
            </a:pPr>
            <a:r>
              <a:rPr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在</a:t>
            </a:r>
            <a:r>
              <a:rPr lang="en-US" altLang="zh-CN"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外国语学院工作流程规范汇编</a:t>
            </a:r>
            <a:r>
              <a:rPr lang="en-US" altLang="zh-CN"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工作基础上，进一步开展秘书专业化培训，提炼秘书</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岗位职责</a:t>
            </a:r>
            <a:r>
              <a:rPr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，提升秘书服务水平。</a:t>
            </a:r>
            <a:endParaRPr lang="en-US" altLang="zh-CN"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200000"/>
              </a:lnSpc>
            </a:pPr>
            <a:r>
              <a:rPr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从制度上为秘书拓展更广阔的职业发展空间，使秘书全面参与学院发展和学科建设。</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4">
            <a:extLst>
              <a:ext uri="{28A0092B-C50C-407E-A947-70E740481C1C}">
                <a14:useLocalDpi xmlns:a14="http://schemas.microsoft.com/office/drawing/2010/main" val="0"/>
              </a:ext>
            </a:extLst>
          </a:blip>
          <a:srcRect b="19011"/>
          <a:stretch>
            <a:fillRect/>
          </a:stretch>
        </p:blipFill>
        <p:spPr>
          <a:xfrm>
            <a:off x="1645" y="0"/>
            <a:ext cx="12190355" cy="6884318"/>
          </a:xfrm>
          <a:prstGeom prst="rect">
            <a:avLst/>
          </a:prstGeom>
        </p:spPr>
      </p:pic>
      <p:sp>
        <p:nvSpPr>
          <p:cNvPr id="32" name="PA-圆角矩形 3"/>
          <p:cNvSpPr/>
          <p:nvPr>
            <p:custDataLst>
              <p:tags r:id="rId1"/>
            </p:custDataLst>
          </p:nvPr>
        </p:nvSpPr>
        <p:spPr>
          <a:xfrm>
            <a:off x="481453" y="466746"/>
            <a:ext cx="11388756" cy="5950825"/>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sz="3200" b="1" dirty="0">
              <a:solidFill>
                <a:prstClr val="white"/>
              </a:solidFill>
              <a:latin typeface="微软雅黑" panose="020B0503020204020204" pitchFamily="34" charset="-122"/>
              <a:ea typeface="微软雅黑" panose="020B0503020204020204" pitchFamily="34" charset="-122"/>
            </a:endParaRPr>
          </a:p>
        </p:txBody>
      </p:sp>
      <p:sp>
        <p:nvSpPr>
          <p:cNvPr id="39" name="矩形 38"/>
          <p:cNvSpPr/>
          <p:nvPr/>
        </p:nvSpPr>
        <p:spPr>
          <a:xfrm>
            <a:off x="515567" y="549567"/>
            <a:ext cx="10652316" cy="824136"/>
          </a:xfrm>
          <a:prstGeom prst="rect">
            <a:avLst/>
          </a:prstGeom>
        </p:spPr>
        <p:txBody>
          <a:bodyPr wrap="square">
            <a:spAutoFit/>
          </a:bodyPr>
          <a:lstStyle/>
          <a:p>
            <a:pPr defTabSz="1218565" fontAlgn="base">
              <a:lnSpc>
                <a:spcPct val="200000"/>
              </a:lnSpc>
              <a:spcBef>
                <a:spcPct val="0"/>
              </a:spcBef>
              <a:spcAft>
                <a:spcPct val="0"/>
              </a:spcAft>
              <a:buClr>
                <a:srgbClr val="C00000"/>
              </a:buClr>
            </a:pPr>
            <a:r>
              <a:rPr lang="zh-CN" altLang="en-US" sz="2800" b="1" dirty="0">
                <a:solidFill>
                  <a:schemeClr val="accent5">
                    <a:lumMod val="75000"/>
                  </a:schemeClr>
                </a:solidFill>
                <a:latin typeface="微软雅黑" panose="020B0503020204020204" pitchFamily="34" charset="-122"/>
                <a:ea typeface="微软雅黑" panose="020B0503020204020204" pitchFamily="34" charset="-122"/>
              </a:rPr>
              <a:t>四、协同解决问题</a:t>
            </a:r>
            <a:endParaRPr lang="en-US" altLang="zh-CN" sz="2135" b="1" dirty="0">
              <a:solidFill>
                <a:srgbClr val="FF0000"/>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837116" y="56845"/>
            <a:ext cx="3196176" cy="1220737"/>
          </a:xfrm>
          <a:prstGeom prst="rect">
            <a:avLst/>
          </a:prstGeom>
        </p:spPr>
      </p:pic>
      <p:sp>
        <p:nvSpPr>
          <p:cNvPr id="9" name="AutoShape 66"/>
          <p:cNvSpPr/>
          <p:nvPr/>
        </p:nvSpPr>
        <p:spPr bwMode="auto">
          <a:xfrm>
            <a:off x="4466386" y="1992004"/>
            <a:ext cx="568145" cy="56665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5">
              <a:lumMod val="75000"/>
            </a:schemeClr>
          </a:solidFill>
          <a:ln>
            <a:noFill/>
          </a:ln>
          <a:effectLst/>
        </p:spPr>
        <p:txBody>
          <a:bodyPr lIns="50799" tIns="50799" rIns="50799" bIns="50799" anchor="ctr"/>
          <a:lstStyle/>
          <a:p>
            <a:pPr defTabSz="914400">
              <a:defRPr/>
            </a:pPr>
            <a:endParaRPr lang="es-ES" sz="5800" dirty="0">
              <a:solidFill>
                <a:schemeClr val="accent5">
                  <a:lumMod val="75000"/>
                </a:schemeClr>
              </a:solidFill>
              <a:effectLst>
                <a:outerShdw blurRad="38100" dist="38100" dir="2700000" algn="tl">
                  <a:srgbClr val="000000"/>
                </a:outerShdw>
              </a:effectLst>
              <a:latin typeface="Gill Sans" charset="0"/>
              <a:cs typeface="Gill Sans" charset="0"/>
              <a:sym typeface="Gill Sans" charset="0"/>
            </a:endParaRPr>
          </a:p>
        </p:txBody>
      </p:sp>
      <p:sp>
        <p:nvSpPr>
          <p:cNvPr id="11" name="AutoShape 66"/>
          <p:cNvSpPr/>
          <p:nvPr/>
        </p:nvSpPr>
        <p:spPr bwMode="auto">
          <a:xfrm>
            <a:off x="4518137" y="3040160"/>
            <a:ext cx="556985" cy="55387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5">
              <a:lumMod val="75000"/>
            </a:schemeClr>
          </a:solidFill>
          <a:ln>
            <a:noFill/>
          </a:ln>
          <a:effectLst/>
        </p:spPr>
        <p:txBody>
          <a:bodyPr lIns="50799" tIns="50799" rIns="50799" bIns="50799" anchor="ctr"/>
          <a:lstStyle/>
          <a:p>
            <a:pPr defTabSz="914400">
              <a:defRPr/>
            </a:pPr>
            <a:endParaRPr lang="es-ES" sz="5800" dirty="0">
              <a:solidFill>
                <a:schemeClr val="accent5">
                  <a:lumMod val="75000"/>
                </a:schemeClr>
              </a:solidFill>
              <a:effectLst>
                <a:outerShdw blurRad="38100" dist="38100" dir="2700000" algn="tl">
                  <a:srgbClr val="000000"/>
                </a:outerShdw>
              </a:effectLst>
              <a:latin typeface="Gill Sans" charset="0"/>
              <a:cs typeface="Gill Sans" charset="0"/>
              <a:sym typeface="Gill Sans" charset="0"/>
            </a:endParaRPr>
          </a:p>
        </p:txBody>
      </p:sp>
      <p:grpSp>
        <p:nvGrpSpPr>
          <p:cNvPr id="18" name="Group 2"/>
          <p:cNvGrpSpPr/>
          <p:nvPr/>
        </p:nvGrpSpPr>
        <p:grpSpPr>
          <a:xfrm>
            <a:off x="885255" y="1812365"/>
            <a:ext cx="3362138" cy="3522990"/>
            <a:chOff x="1220485" y="1909046"/>
            <a:chExt cx="3834797" cy="3894554"/>
          </a:xfrm>
        </p:grpSpPr>
        <p:sp>
          <p:nvSpPr>
            <p:cNvPr id="19" name="Freeform 338"/>
            <p:cNvSpPr/>
            <p:nvPr/>
          </p:nvSpPr>
          <p:spPr bwMode="auto">
            <a:xfrm>
              <a:off x="1220485" y="2349691"/>
              <a:ext cx="2582555" cy="3174932"/>
            </a:xfrm>
            <a:custGeom>
              <a:avLst/>
              <a:gdLst>
                <a:gd name="T0" fmla="*/ 1045 w 2485"/>
                <a:gd name="T1" fmla="*/ 4 h 3055"/>
                <a:gd name="T2" fmla="*/ 1207 w 2485"/>
                <a:gd name="T3" fmla="*/ 32 h 3055"/>
                <a:gd name="T4" fmla="*/ 1368 w 2485"/>
                <a:gd name="T5" fmla="*/ 86 h 3055"/>
                <a:gd name="T6" fmla="*/ 1526 w 2485"/>
                <a:gd name="T7" fmla="*/ 166 h 3055"/>
                <a:gd name="T8" fmla="*/ 1681 w 2485"/>
                <a:gd name="T9" fmla="*/ 267 h 3055"/>
                <a:gd name="T10" fmla="*/ 1829 w 2485"/>
                <a:gd name="T11" fmla="*/ 391 h 3055"/>
                <a:gd name="T12" fmla="*/ 1966 w 2485"/>
                <a:gd name="T13" fmla="*/ 534 h 3055"/>
                <a:gd name="T14" fmla="*/ 2093 w 2485"/>
                <a:gd name="T15" fmla="*/ 695 h 3055"/>
                <a:gd name="T16" fmla="*/ 2207 w 2485"/>
                <a:gd name="T17" fmla="*/ 874 h 3055"/>
                <a:gd name="T18" fmla="*/ 2304 w 2485"/>
                <a:gd name="T19" fmla="*/ 1067 h 3055"/>
                <a:gd name="T20" fmla="*/ 2376 w 2485"/>
                <a:gd name="T21" fmla="*/ 1254 h 3055"/>
                <a:gd name="T22" fmla="*/ 2430 w 2485"/>
                <a:gd name="T23" fmla="*/ 1442 h 3055"/>
                <a:gd name="T24" fmla="*/ 2465 w 2485"/>
                <a:gd name="T25" fmla="*/ 1631 h 3055"/>
                <a:gd name="T26" fmla="*/ 2483 w 2485"/>
                <a:gd name="T27" fmla="*/ 1815 h 3055"/>
                <a:gd name="T28" fmla="*/ 2482 w 2485"/>
                <a:gd name="T29" fmla="*/ 1996 h 3055"/>
                <a:gd name="T30" fmla="*/ 2464 w 2485"/>
                <a:gd name="T31" fmla="*/ 2169 h 3055"/>
                <a:gd name="T32" fmla="*/ 2428 w 2485"/>
                <a:gd name="T33" fmla="*/ 2334 h 3055"/>
                <a:gd name="T34" fmla="*/ 2376 w 2485"/>
                <a:gd name="T35" fmla="*/ 2486 h 3055"/>
                <a:gd name="T36" fmla="*/ 2307 w 2485"/>
                <a:gd name="T37" fmla="*/ 2624 h 3055"/>
                <a:gd name="T38" fmla="*/ 2220 w 2485"/>
                <a:gd name="T39" fmla="*/ 2748 h 3055"/>
                <a:gd name="T40" fmla="*/ 2118 w 2485"/>
                <a:gd name="T41" fmla="*/ 2852 h 3055"/>
                <a:gd name="T42" fmla="*/ 2000 w 2485"/>
                <a:gd name="T43" fmla="*/ 2936 h 3055"/>
                <a:gd name="T44" fmla="*/ 1866 w 2485"/>
                <a:gd name="T45" fmla="*/ 2999 h 3055"/>
                <a:gd name="T46" fmla="*/ 1705 w 2485"/>
                <a:gd name="T47" fmla="*/ 3041 h 3055"/>
                <a:gd name="T48" fmla="*/ 1537 w 2485"/>
                <a:gd name="T49" fmla="*/ 3055 h 3055"/>
                <a:gd name="T50" fmla="*/ 1365 w 2485"/>
                <a:gd name="T51" fmla="*/ 3042 h 3055"/>
                <a:gd name="T52" fmla="*/ 1193 w 2485"/>
                <a:gd name="T53" fmla="*/ 3004 h 3055"/>
                <a:gd name="T54" fmla="*/ 1022 w 2485"/>
                <a:gd name="T55" fmla="*/ 2940 h 3055"/>
                <a:gd name="T56" fmla="*/ 856 w 2485"/>
                <a:gd name="T57" fmla="*/ 2850 h 3055"/>
                <a:gd name="T58" fmla="*/ 696 w 2485"/>
                <a:gd name="T59" fmla="*/ 2736 h 3055"/>
                <a:gd name="T60" fmla="*/ 547 w 2485"/>
                <a:gd name="T61" fmla="*/ 2597 h 3055"/>
                <a:gd name="T62" fmla="*/ 408 w 2485"/>
                <a:gd name="T63" fmla="*/ 2435 h 3055"/>
                <a:gd name="T64" fmla="*/ 285 w 2485"/>
                <a:gd name="T65" fmla="*/ 2249 h 3055"/>
                <a:gd name="T66" fmla="*/ 179 w 2485"/>
                <a:gd name="T67" fmla="*/ 2041 h 3055"/>
                <a:gd name="T68" fmla="*/ 102 w 2485"/>
                <a:gd name="T69" fmla="*/ 1839 h 3055"/>
                <a:gd name="T70" fmla="*/ 46 w 2485"/>
                <a:gd name="T71" fmla="*/ 1637 h 3055"/>
                <a:gd name="T72" fmla="*/ 13 w 2485"/>
                <a:gd name="T73" fmla="*/ 1438 h 3055"/>
                <a:gd name="T74" fmla="*/ 0 w 2485"/>
                <a:gd name="T75" fmla="*/ 1243 h 3055"/>
                <a:gd name="T76" fmla="*/ 8 w 2485"/>
                <a:gd name="T77" fmla="*/ 1054 h 3055"/>
                <a:gd name="T78" fmla="*/ 35 w 2485"/>
                <a:gd name="T79" fmla="*/ 874 h 3055"/>
                <a:gd name="T80" fmla="*/ 83 w 2485"/>
                <a:gd name="T81" fmla="*/ 704 h 3055"/>
                <a:gd name="T82" fmla="*/ 148 w 2485"/>
                <a:gd name="T83" fmla="*/ 547 h 3055"/>
                <a:gd name="T84" fmla="*/ 230 w 2485"/>
                <a:gd name="T85" fmla="*/ 406 h 3055"/>
                <a:gd name="T86" fmla="*/ 331 w 2485"/>
                <a:gd name="T87" fmla="*/ 280 h 3055"/>
                <a:gd name="T88" fmla="*/ 448 w 2485"/>
                <a:gd name="T89" fmla="*/ 175 h 3055"/>
                <a:gd name="T90" fmla="*/ 581 w 2485"/>
                <a:gd name="T91" fmla="*/ 91 h 3055"/>
                <a:gd name="T92" fmla="*/ 729 w 2485"/>
                <a:gd name="T93" fmla="*/ 31 h 3055"/>
                <a:gd name="T94" fmla="*/ 885 w 2485"/>
                <a:gd name="T95" fmla="*/ 4 h 3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85" h="3055">
                  <a:moveTo>
                    <a:pt x="965" y="0"/>
                  </a:moveTo>
                  <a:lnTo>
                    <a:pt x="1045" y="4"/>
                  </a:lnTo>
                  <a:lnTo>
                    <a:pt x="1126" y="15"/>
                  </a:lnTo>
                  <a:lnTo>
                    <a:pt x="1207" y="32"/>
                  </a:lnTo>
                  <a:lnTo>
                    <a:pt x="1287" y="56"/>
                  </a:lnTo>
                  <a:lnTo>
                    <a:pt x="1368" y="86"/>
                  </a:lnTo>
                  <a:lnTo>
                    <a:pt x="1448" y="123"/>
                  </a:lnTo>
                  <a:lnTo>
                    <a:pt x="1526" y="166"/>
                  </a:lnTo>
                  <a:lnTo>
                    <a:pt x="1605" y="213"/>
                  </a:lnTo>
                  <a:lnTo>
                    <a:pt x="1681" y="267"/>
                  </a:lnTo>
                  <a:lnTo>
                    <a:pt x="1756" y="327"/>
                  </a:lnTo>
                  <a:lnTo>
                    <a:pt x="1829" y="391"/>
                  </a:lnTo>
                  <a:lnTo>
                    <a:pt x="1898" y="459"/>
                  </a:lnTo>
                  <a:lnTo>
                    <a:pt x="1966" y="534"/>
                  </a:lnTo>
                  <a:lnTo>
                    <a:pt x="2032" y="612"/>
                  </a:lnTo>
                  <a:lnTo>
                    <a:pt x="2093" y="695"/>
                  </a:lnTo>
                  <a:lnTo>
                    <a:pt x="2152" y="783"/>
                  </a:lnTo>
                  <a:lnTo>
                    <a:pt x="2207" y="874"/>
                  </a:lnTo>
                  <a:lnTo>
                    <a:pt x="2257" y="968"/>
                  </a:lnTo>
                  <a:lnTo>
                    <a:pt x="2304" y="1067"/>
                  </a:lnTo>
                  <a:lnTo>
                    <a:pt x="2342" y="1161"/>
                  </a:lnTo>
                  <a:lnTo>
                    <a:pt x="2376" y="1254"/>
                  </a:lnTo>
                  <a:lnTo>
                    <a:pt x="2406" y="1348"/>
                  </a:lnTo>
                  <a:lnTo>
                    <a:pt x="2430" y="1442"/>
                  </a:lnTo>
                  <a:lnTo>
                    <a:pt x="2451" y="1537"/>
                  </a:lnTo>
                  <a:lnTo>
                    <a:pt x="2465" y="1631"/>
                  </a:lnTo>
                  <a:lnTo>
                    <a:pt x="2477" y="1724"/>
                  </a:lnTo>
                  <a:lnTo>
                    <a:pt x="2483" y="1815"/>
                  </a:lnTo>
                  <a:lnTo>
                    <a:pt x="2485" y="1907"/>
                  </a:lnTo>
                  <a:lnTo>
                    <a:pt x="2482" y="1996"/>
                  </a:lnTo>
                  <a:lnTo>
                    <a:pt x="2476" y="2084"/>
                  </a:lnTo>
                  <a:lnTo>
                    <a:pt x="2464" y="2169"/>
                  </a:lnTo>
                  <a:lnTo>
                    <a:pt x="2448" y="2253"/>
                  </a:lnTo>
                  <a:lnTo>
                    <a:pt x="2428" y="2334"/>
                  </a:lnTo>
                  <a:lnTo>
                    <a:pt x="2405" y="2411"/>
                  </a:lnTo>
                  <a:lnTo>
                    <a:pt x="2376" y="2486"/>
                  </a:lnTo>
                  <a:lnTo>
                    <a:pt x="2343" y="2556"/>
                  </a:lnTo>
                  <a:lnTo>
                    <a:pt x="2307" y="2624"/>
                  </a:lnTo>
                  <a:lnTo>
                    <a:pt x="2266" y="2689"/>
                  </a:lnTo>
                  <a:lnTo>
                    <a:pt x="2220" y="2748"/>
                  </a:lnTo>
                  <a:lnTo>
                    <a:pt x="2172" y="2803"/>
                  </a:lnTo>
                  <a:lnTo>
                    <a:pt x="2118" y="2852"/>
                  </a:lnTo>
                  <a:lnTo>
                    <a:pt x="2061" y="2897"/>
                  </a:lnTo>
                  <a:lnTo>
                    <a:pt x="2000" y="2936"/>
                  </a:lnTo>
                  <a:lnTo>
                    <a:pt x="1935" y="2970"/>
                  </a:lnTo>
                  <a:lnTo>
                    <a:pt x="1866" y="2999"/>
                  </a:lnTo>
                  <a:lnTo>
                    <a:pt x="1786" y="3024"/>
                  </a:lnTo>
                  <a:lnTo>
                    <a:pt x="1705" y="3041"/>
                  </a:lnTo>
                  <a:lnTo>
                    <a:pt x="1621" y="3051"/>
                  </a:lnTo>
                  <a:lnTo>
                    <a:pt x="1537" y="3055"/>
                  </a:lnTo>
                  <a:lnTo>
                    <a:pt x="1451" y="3053"/>
                  </a:lnTo>
                  <a:lnTo>
                    <a:pt x="1365" y="3042"/>
                  </a:lnTo>
                  <a:lnTo>
                    <a:pt x="1279" y="3026"/>
                  </a:lnTo>
                  <a:lnTo>
                    <a:pt x="1193" y="3004"/>
                  </a:lnTo>
                  <a:lnTo>
                    <a:pt x="1108" y="2975"/>
                  </a:lnTo>
                  <a:lnTo>
                    <a:pt x="1022" y="2940"/>
                  </a:lnTo>
                  <a:lnTo>
                    <a:pt x="939" y="2898"/>
                  </a:lnTo>
                  <a:lnTo>
                    <a:pt x="856" y="2850"/>
                  </a:lnTo>
                  <a:lnTo>
                    <a:pt x="775" y="2796"/>
                  </a:lnTo>
                  <a:lnTo>
                    <a:pt x="696" y="2736"/>
                  </a:lnTo>
                  <a:lnTo>
                    <a:pt x="621" y="2669"/>
                  </a:lnTo>
                  <a:lnTo>
                    <a:pt x="547" y="2597"/>
                  </a:lnTo>
                  <a:lnTo>
                    <a:pt x="477" y="2518"/>
                  </a:lnTo>
                  <a:lnTo>
                    <a:pt x="408" y="2435"/>
                  </a:lnTo>
                  <a:lnTo>
                    <a:pt x="344" y="2344"/>
                  </a:lnTo>
                  <a:lnTo>
                    <a:pt x="285" y="2249"/>
                  </a:lnTo>
                  <a:lnTo>
                    <a:pt x="229" y="2148"/>
                  </a:lnTo>
                  <a:lnTo>
                    <a:pt x="179" y="2041"/>
                  </a:lnTo>
                  <a:lnTo>
                    <a:pt x="137" y="1940"/>
                  </a:lnTo>
                  <a:lnTo>
                    <a:pt x="102" y="1839"/>
                  </a:lnTo>
                  <a:lnTo>
                    <a:pt x="71" y="1738"/>
                  </a:lnTo>
                  <a:lnTo>
                    <a:pt x="46" y="1637"/>
                  </a:lnTo>
                  <a:lnTo>
                    <a:pt x="28" y="1538"/>
                  </a:lnTo>
                  <a:lnTo>
                    <a:pt x="13" y="1438"/>
                  </a:lnTo>
                  <a:lnTo>
                    <a:pt x="4" y="1340"/>
                  </a:lnTo>
                  <a:lnTo>
                    <a:pt x="0" y="1243"/>
                  </a:lnTo>
                  <a:lnTo>
                    <a:pt x="1" y="1148"/>
                  </a:lnTo>
                  <a:lnTo>
                    <a:pt x="8" y="1054"/>
                  </a:lnTo>
                  <a:lnTo>
                    <a:pt x="20" y="963"/>
                  </a:lnTo>
                  <a:lnTo>
                    <a:pt x="35" y="874"/>
                  </a:lnTo>
                  <a:lnTo>
                    <a:pt x="58" y="788"/>
                  </a:lnTo>
                  <a:lnTo>
                    <a:pt x="83" y="704"/>
                  </a:lnTo>
                  <a:lnTo>
                    <a:pt x="113" y="624"/>
                  </a:lnTo>
                  <a:lnTo>
                    <a:pt x="148" y="547"/>
                  </a:lnTo>
                  <a:lnTo>
                    <a:pt x="187" y="474"/>
                  </a:lnTo>
                  <a:lnTo>
                    <a:pt x="230" y="406"/>
                  </a:lnTo>
                  <a:lnTo>
                    <a:pt x="279" y="340"/>
                  </a:lnTo>
                  <a:lnTo>
                    <a:pt x="331" y="280"/>
                  </a:lnTo>
                  <a:lnTo>
                    <a:pt x="388" y="225"/>
                  </a:lnTo>
                  <a:lnTo>
                    <a:pt x="448" y="175"/>
                  </a:lnTo>
                  <a:lnTo>
                    <a:pt x="512" y="129"/>
                  </a:lnTo>
                  <a:lnTo>
                    <a:pt x="581" y="91"/>
                  </a:lnTo>
                  <a:lnTo>
                    <a:pt x="655" y="57"/>
                  </a:lnTo>
                  <a:lnTo>
                    <a:pt x="729" y="31"/>
                  </a:lnTo>
                  <a:lnTo>
                    <a:pt x="806" y="14"/>
                  </a:lnTo>
                  <a:lnTo>
                    <a:pt x="885" y="4"/>
                  </a:lnTo>
                  <a:lnTo>
                    <a:pt x="965" y="0"/>
                  </a:lnTo>
                  <a:close/>
                </a:path>
              </a:pathLst>
            </a:custGeom>
            <a:solidFill>
              <a:schemeClr val="accent1">
                <a:lumMod val="75000"/>
              </a:schemeClr>
            </a:solidFill>
            <a:ln w="0">
              <a:noFill/>
              <a:prstDash val="solid"/>
              <a:round/>
            </a:ln>
            <a:effectLst>
              <a:outerShdw blurRad="406400" dist="139700" dir="8100000" algn="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mn-lt"/>
              </a:endParaRPr>
            </a:p>
          </p:txBody>
        </p:sp>
        <p:sp>
          <p:nvSpPr>
            <p:cNvPr id="21" name="Freeform 339"/>
            <p:cNvSpPr/>
            <p:nvPr/>
          </p:nvSpPr>
          <p:spPr bwMode="auto">
            <a:xfrm>
              <a:off x="1294273" y="2307082"/>
              <a:ext cx="2613733" cy="3180127"/>
            </a:xfrm>
            <a:custGeom>
              <a:avLst/>
              <a:gdLst>
                <a:gd name="T0" fmla="*/ 1107 w 2515"/>
                <a:gd name="T1" fmla="*/ 7 h 3060"/>
                <a:gd name="T2" fmla="*/ 1276 w 2515"/>
                <a:gd name="T3" fmla="*/ 41 h 3060"/>
                <a:gd name="T4" fmla="*/ 1444 w 2515"/>
                <a:gd name="T5" fmla="*/ 102 h 3060"/>
                <a:gd name="T6" fmla="*/ 1607 w 2515"/>
                <a:gd name="T7" fmla="*/ 187 h 3060"/>
                <a:gd name="T8" fmla="*/ 1766 w 2515"/>
                <a:gd name="T9" fmla="*/ 297 h 3060"/>
                <a:gd name="T10" fmla="*/ 1915 w 2515"/>
                <a:gd name="T11" fmla="*/ 431 h 3060"/>
                <a:gd name="T12" fmla="*/ 2054 w 2515"/>
                <a:gd name="T13" fmla="*/ 584 h 3060"/>
                <a:gd name="T14" fmla="*/ 2179 w 2515"/>
                <a:gd name="T15" fmla="*/ 758 h 3060"/>
                <a:gd name="T16" fmla="*/ 2289 w 2515"/>
                <a:gd name="T17" fmla="*/ 949 h 3060"/>
                <a:gd name="T18" fmla="*/ 2380 w 2515"/>
                <a:gd name="T19" fmla="*/ 1153 h 3060"/>
                <a:gd name="T20" fmla="*/ 2445 w 2515"/>
                <a:gd name="T21" fmla="*/ 1355 h 3060"/>
                <a:gd name="T22" fmla="*/ 2490 w 2515"/>
                <a:gd name="T23" fmla="*/ 1557 h 3060"/>
                <a:gd name="T24" fmla="*/ 2512 w 2515"/>
                <a:gd name="T25" fmla="*/ 1754 h 3060"/>
                <a:gd name="T26" fmla="*/ 2513 w 2515"/>
                <a:gd name="T27" fmla="*/ 1947 h 3060"/>
                <a:gd name="T28" fmla="*/ 2494 w 2515"/>
                <a:gd name="T29" fmla="*/ 2131 h 3060"/>
                <a:gd name="T30" fmla="*/ 2454 w 2515"/>
                <a:gd name="T31" fmla="*/ 2307 h 3060"/>
                <a:gd name="T32" fmla="*/ 2394 w 2515"/>
                <a:gd name="T33" fmla="*/ 2469 h 3060"/>
                <a:gd name="T34" fmla="*/ 2317 w 2515"/>
                <a:gd name="T35" fmla="*/ 2616 h 3060"/>
                <a:gd name="T36" fmla="*/ 2220 w 2515"/>
                <a:gd name="T37" fmla="*/ 2747 h 3060"/>
                <a:gd name="T38" fmla="*/ 2105 w 2515"/>
                <a:gd name="T39" fmla="*/ 2858 h 3060"/>
                <a:gd name="T40" fmla="*/ 1973 w 2515"/>
                <a:gd name="T41" fmla="*/ 2948 h 3060"/>
                <a:gd name="T42" fmla="*/ 1821 w 2515"/>
                <a:gd name="T43" fmla="*/ 3015 h 3060"/>
                <a:gd name="T44" fmla="*/ 1658 w 2515"/>
                <a:gd name="T45" fmla="*/ 3052 h 3060"/>
                <a:gd name="T46" fmla="*/ 1492 w 2515"/>
                <a:gd name="T47" fmla="*/ 3060 h 3060"/>
                <a:gd name="T48" fmla="*/ 1323 w 2515"/>
                <a:gd name="T49" fmla="*/ 3040 h 3060"/>
                <a:gd name="T50" fmla="*/ 1154 w 2515"/>
                <a:gd name="T51" fmla="*/ 2991 h 3060"/>
                <a:gd name="T52" fmla="*/ 988 w 2515"/>
                <a:gd name="T53" fmla="*/ 2918 h 3060"/>
                <a:gd name="T54" fmla="*/ 827 w 2515"/>
                <a:gd name="T55" fmla="*/ 2820 h 3060"/>
                <a:gd name="T56" fmla="*/ 674 w 2515"/>
                <a:gd name="T57" fmla="*/ 2698 h 3060"/>
                <a:gd name="T58" fmla="*/ 529 w 2515"/>
                <a:gd name="T59" fmla="*/ 2556 h 3060"/>
                <a:gd name="T60" fmla="*/ 396 w 2515"/>
                <a:gd name="T61" fmla="*/ 2392 h 3060"/>
                <a:gd name="T62" fmla="*/ 279 w 2515"/>
                <a:gd name="T63" fmla="*/ 2209 h 3060"/>
                <a:gd name="T64" fmla="*/ 176 w 2515"/>
                <a:gd name="T65" fmla="*/ 2007 h 3060"/>
                <a:gd name="T66" fmla="*/ 99 w 2515"/>
                <a:gd name="T67" fmla="*/ 1805 h 3060"/>
                <a:gd name="T68" fmla="*/ 44 w 2515"/>
                <a:gd name="T69" fmla="*/ 1604 h 3060"/>
                <a:gd name="T70" fmla="*/ 12 w 2515"/>
                <a:gd name="T71" fmla="*/ 1404 h 3060"/>
                <a:gd name="T72" fmla="*/ 0 w 2515"/>
                <a:gd name="T73" fmla="*/ 1208 h 3060"/>
                <a:gd name="T74" fmla="*/ 9 w 2515"/>
                <a:gd name="T75" fmla="*/ 1020 h 3060"/>
                <a:gd name="T76" fmla="*/ 39 w 2515"/>
                <a:gd name="T77" fmla="*/ 839 h 3060"/>
                <a:gd name="T78" fmla="*/ 89 w 2515"/>
                <a:gd name="T79" fmla="*/ 670 h 3060"/>
                <a:gd name="T80" fmla="*/ 157 w 2515"/>
                <a:gd name="T81" fmla="*/ 516 h 3060"/>
                <a:gd name="T82" fmla="*/ 245 w 2515"/>
                <a:gd name="T83" fmla="*/ 376 h 3060"/>
                <a:gd name="T84" fmla="*/ 351 w 2515"/>
                <a:gd name="T85" fmla="*/ 255 h 3060"/>
                <a:gd name="T86" fmla="*/ 475 w 2515"/>
                <a:gd name="T87" fmla="*/ 155 h 3060"/>
                <a:gd name="T88" fmla="*/ 615 w 2515"/>
                <a:gd name="T89" fmla="*/ 76 h 3060"/>
                <a:gd name="T90" fmla="*/ 775 w 2515"/>
                <a:gd name="T91" fmla="*/ 22 h 3060"/>
                <a:gd name="T92" fmla="*/ 940 w 2515"/>
                <a:gd name="T93" fmla="*/ 0 h 3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5" h="3060">
                  <a:moveTo>
                    <a:pt x="1023" y="0"/>
                  </a:moveTo>
                  <a:lnTo>
                    <a:pt x="1107" y="7"/>
                  </a:lnTo>
                  <a:lnTo>
                    <a:pt x="1192" y="21"/>
                  </a:lnTo>
                  <a:lnTo>
                    <a:pt x="1276" y="41"/>
                  </a:lnTo>
                  <a:lnTo>
                    <a:pt x="1360" y="68"/>
                  </a:lnTo>
                  <a:lnTo>
                    <a:pt x="1444" y="102"/>
                  </a:lnTo>
                  <a:lnTo>
                    <a:pt x="1526" y="142"/>
                  </a:lnTo>
                  <a:lnTo>
                    <a:pt x="1607" y="187"/>
                  </a:lnTo>
                  <a:lnTo>
                    <a:pt x="1687" y="240"/>
                  </a:lnTo>
                  <a:lnTo>
                    <a:pt x="1766" y="297"/>
                  </a:lnTo>
                  <a:lnTo>
                    <a:pt x="1842" y="361"/>
                  </a:lnTo>
                  <a:lnTo>
                    <a:pt x="1915" y="431"/>
                  </a:lnTo>
                  <a:lnTo>
                    <a:pt x="1986" y="504"/>
                  </a:lnTo>
                  <a:lnTo>
                    <a:pt x="2054" y="584"/>
                  </a:lnTo>
                  <a:lnTo>
                    <a:pt x="2118" y="668"/>
                  </a:lnTo>
                  <a:lnTo>
                    <a:pt x="2179" y="758"/>
                  </a:lnTo>
                  <a:lnTo>
                    <a:pt x="2237" y="851"/>
                  </a:lnTo>
                  <a:lnTo>
                    <a:pt x="2289" y="949"/>
                  </a:lnTo>
                  <a:lnTo>
                    <a:pt x="2338" y="1053"/>
                  </a:lnTo>
                  <a:lnTo>
                    <a:pt x="2380" y="1153"/>
                  </a:lnTo>
                  <a:lnTo>
                    <a:pt x="2415" y="1254"/>
                  </a:lnTo>
                  <a:lnTo>
                    <a:pt x="2445" y="1355"/>
                  </a:lnTo>
                  <a:lnTo>
                    <a:pt x="2470" y="1456"/>
                  </a:lnTo>
                  <a:lnTo>
                    <a:pt x="2490" y="1557"/>
                  </a:lnTo>
                  <a:lnTo>
                    <a:pt x="2503" y="1656"/>
                  </a:lnTo>
                  <a:lnTo>
                    <a:pt x="2512" y="1754"/>
                  </a:lnTo>
                  <a:lnTo>
                    <a:pt x="2515" y="1851"/>
                  </a:lnTo>
                  <a:lnTo>
                    <a:pt x="2513" y="1947"/>
                  </a:lnTo>
                  <a:lnTo>
                    <a:pt x="2505" y="2041"/>
                  </a:lnTo>
                  <a:lnTo>
                    <a:pt x="2494" y="2131"/>
                  </a:lnTo>
                  <a:lnTo>
                    <a:pt x="2477" y="2220"/>
                  </a:lnTo>
                  <a:lnTo>
                    <a:pt x="2454" y="2307"/>
                  </a:lnTo>
                  <a:lnTo>
                    <a:pt x="2427" y="2389"/>
                  </a:lnTo>
                  <a:lnTo>
                    <a:pt x="2394" y="2469"/>
                  </a:lnTo>
                  <a:lnTo>
                    <a:pt x="2357" y="2545"/>
                  </a:lnTo>
                  <a:lnTo>
                    <a:pt x="2317" y="2616"/>
                  </a:lnTo>
                  <a:lnTo>
                    <a:pt x="2270" y="2684"/>
                  </a:lnTo>
                  <a:lnTo>
                    <a:pt x="2220" y="2747"/>
                  </a:lnTo>
                  <a:lnTo>
                    <a:pt x="2164" y="2806"/>
                  </a:lnTo>
                  <a:lnTo>
                    <a:pt x="2105" y="2858"/>
                  </a:lnTo>
                  <a:lnTo>
                    <a:pt x="2041" y="2906"/>
                  </a:lnTo>
                  <a:lnTo>
                    <a:pt x="1973" y="2948"/>
                  </a:lnTo>
                  <a:lnTo>
                    <a:pt x="1901" y="2984"/>
                  </a:lnTo>
                  <a:lnTo>
                    <a:pt x="1821" y="3015"/>
                  </a:lnTo>
                  <a:lnTo>
                    <a:pt x="1741" y="3037"/>
                  </a:lnTo>
                  <a:lnTo>
                    <a:pt x="1658" y="3052"/>
                  </a:lnTo>
                  <a:lnTo>
                    <a:pt x="1576" y="3060"/>
                  </a:lnTo>
                  <a:lnTo>
                    <a:pt x="1492" y="3060"/>
                  </a:lnTo>
                  <a:lnTo>
                    <a:pt x="1408" y="3053"/>
                  </a:lnTo>
                  <a:lnTo>
                    <a:pt x="1323" y="3040"/>
                  </a:lnTo>
                  <a:lnTo>
                    <a:pt x="1238" y="3019"/>
                  </a:lnTo>
                  <a:lnTo>
                    <a:pt x="1154" y="2991"/>
                  </a:lnTo>
                  <a:lnTo>
                    <a:pt x="1071" y="2957"/>
                  </a:lnTo>
                  <a:lnTo>
                    <a:pt x="988" y="2918"/>
                  </a:lnTo>
                  <a:lnTo>
                    <a:pt x="907" y="2872"/>
                  </a:lnTo>
                  <a:lnTo>
                    <a:pt x="827" y="2820"/>
                  </a:lnTo>
                  <a:lnTo>
                    <a:pt x="750" y="2762"/>
                  </a:lnTo>
                  <a:lnTo>
                    <a:pt x="674" y="2698"/>
                  </a:lnTo>
                  <a:lnTo>
                    <a:pt x="599" y="2630"/>
                  </a:lnTo>
                  <a:lnTo>
                    <a:pt x="529" y="2556"/>
                  </a:lnTo>
                  <a:lnTo>
                    <a:pt x="462" y="2476"/>
                  </a:lnTo>
                  <a:lnTo>
                    <a:pt x="396" y="2392"/>
                  </a:lnTo>
                  <a:lnTo>
                    <a:pt x="336" y="2303"/>
                  </a:lnTo>
                  <a:lnTo>
                    <a:pt x="279" y="2209"/>
                  </a:lnTo>
                  <a:lnTo>
                    <a:pt x="225" y="2110"/>
                  </a:lnTo>
                  <a:lnTo>
                    <a:pt x="176" y="2007"/>
                  </a:lnTo>
                  <a:lnTo>
                    <a:pt x="136" y="1906"/>
                  </a:lnTo>
                  <a:lnTo>
                    <a:pt x="99" y="1805"/>
                  </a:lnTo>
                  <a:lnTo>
                    <a:pt x="69" y="1705"/>
                  </a:lnTo>
                  <a:lnTo>
                    <a:pt x="44" y="1604"/>
                  </a:lnTo>
                  <a:lnTo>
                    <a:pt x="26" y="1503"/>
                  </a:lnTo>
                  <a:lnTo>
                    <a:pt x="12" y="1404"/>
                  </a:lnTo>
                  <a:lnTo>
                    <a:pt x="4" y="1305"/>
                  </a:lnTo>
                  <a:lnTo>
                    <a:pt x="0" y="1208"/>
                  </a:lnTo>
                  <a:lnTo>
                    <a:pt x="2" y="1113"/>
                  </a:lnTo>
                  <a:lnTo>
                    <a:pt x="9" y="1020"/>
                  </a:lnTo>
                  <a:lnTo>
                    <a:pt x="22" y="928"/>
                  </a:lnTo>
                  <a:lnTo>
                    <a:pt x="39" y="839"/>
                  </a:lnTo>
                  <a:lnTo>
                    <a:pt x="61" y="753"/>
                  </a:lnTo>
                  <a:lnTo>
                    <a:pt x="89" y="670"/>
                  </a:lnTo>
                  <a:lnTo>
                    <a:pt x="120" y="592"/>
                  </a:lnTo>
                  <a:lnTo>
                    <a:pt x="157" y="516"/>
                  </a:lnTo>
                  <a:lnTo>
                    <a:pt x="199" y="444"/>
                  </a:lnTo>
                  <a:lnTo>
                    <a:pt x="245" y="376"/>
                  </a:lnTo>
                  <a:lnTo>
                    <a:pt x="296" y="313"/>
                  </a:lnTo>
                  <a:lnTo>
                    <a:pt x="351" y="255"/>
                  </a:lnTo>
                  <a:lnTo>
                    <a:pt x="411" y="202"/>
                  </a:lnTo>
                  <a:lnTo>
                    <a:pt x="475" y="155"/>
                  </a:lnTo>
                  <a:lnTo>
                    <a:pt x="543" y="111"/>
                  </a:lnTo>
                  <a:lnTo>
                    <a:pt x="615" y="76"/>
                  </a:lnTo>
                  <a:lnTo>
                    <a:pt x="694" y="46"/>
                  </a:lnTo>
                  <a:lnTo>
                    <a:pt x="775" y="22"/>
                  </a:lnTo>
                  <a:lnTo>
                    <a:pt x="856" y="8"/>
                  </a:lnTo>
                  <a:lnTo>
                    <a:pt x="940" y="0"/>
                  </a:lnTo>
                  <a:lnTo>
                    <a:pt x="1023" y="0"/>
                  </a:lnTo>
                  <a:close/>
                </a:path>
              </a:pathLst>
            </a:custGeom>
            <a:solidFill>
              <a:srgbClr val="FFFFFF"/>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mn-lt"/>
              </a:endParaRPr>
            </a:p>
          </p:txBody>
        </p:sp>
        <p:sp>
          <p:nvSpPr>
            <p:cNvPr id="22" name="Freeform 340"/>
            <p:cNvSpPr>
              <a:spLocks noEditPoints="1"/>
            </p:cNvSpPr>
            <p:nvPr/>
          </p:nvSpPr>
          <p:spPr bwMode="auto">
            <a:xfrm>
              <a:off x="1294273" y="2307082"/>
              <a:ext cx="2613733" cy="3180127"/>
            </a:xfrm>
            <a:custGeom>
              <a:avLst/>
              <a:gdLst>
                <a:gd name="T0" fmla="*/ 859 w 2515"/>
                <a:gd name="T1" fmla="*/ 241 h 3060"/>
                <a:gd name="T2" fmla="*/ 645 w 2515"/>
                <a:gd name="T3" fmla="*/ 321 h 3060"/>
                <a:gd name="T4" fmla="*/ 475 w 2515"/>
                <a:gd name="T5" fmla="*/ 451 h 3060"/>
                <a:gd name="T6" fmla="*/ 343 w 2515"/>
                <a:gd name="T7" fmla="*/ 621 h 3060"/>
                <a:gd name="T8" fmla="*/ 250 w 2515"/>
                <a:gd name="T9" fmla="*/ 828 h 3060"/>
                <a:gd name="T10" fmla="*/ 197 w 2515"/>
                <a:gd name="T11" fmla="*/ 1061 h 3060"/>
                <a:gd name="T12" fmla="*/ 186 w 2515"/>
                <a:gd name="T13" fmla="*/ 1313 h 3060"/>
                <a:gd name="T14" fmla="*/ 220 w 2515"/>
                <a:gd name="T15" fmla="*/ 1579 h 3060"/>
                <a:gd name="T16" fmla="*/ 298 w 2515"/>
                <a:gd name="T17" fmla="*/ 1847 h 3060"/>
                <a:gd name="T18" fmla="*/ 430 w 2515"/>
                <a:gd name="T19" fmla="*/ 2125 h 3060"/>
                <a:gd name="T20" fmla="*/ 605 w 2515"/>
                <a:gd name="T21" fmla="*/ 2370 h 3060"/>
                <a:gd name="T22" fmla="*/ 809 w 2515"/>
                <a:gd name="T23" fmla="*/ 2569 h 3060"/>
                <a:gd name="T24" fmla="*/ 1031 w 2515"/>
                <a:gd name="T25" fmla="*/ 2715 h 3060"/>
                <a:gd name="T26" fmla="*/ 1266 w 2515"/>
                <a:gd name="T27" fmla="*/ 2807 h 3060"/>
                <a:gd name="T28" fmla="*/ 1503 w 2515"/>
                <a:gd name="T29" fmla="*/ 2836 h 3060"/>
                <a:gd name="T30" fmla="*/ 1732 w 2515"/>
                <a:gd name="T31" fmla="*/ 2799 h 3060"/>
                <a:gd name="T32" fmla="*/ 1931 w 2515"/>
                <a:gd name="T33" fmla="*/ 2701 h 3060"/>
                <a:gd name="T34" fmla="*/ 2088 w 2515"/>
                <a:gd name="T35" fmla="*/ 2557 h 3060"/>
                <a:gd name="T36" fmla="*/ 2207 w 2515"/>
                <a:gd name="T37" fmla="*/ 2374 h 3060"/>
                <a:gd name="T38" fmla="*/ 2288 w 2515"/>
                <a:gd name="T39" fmla="*/ 2158 h 3060"/>
                <a:gd name="T40" fmla="*/ 2326 w 2515"/>
                <a:gd name="T41" fmla="*/ 1917 h 3060"/>
                <a:gd name="T42" fmla="*/ 2322 w 2515"/>
                <a:gd name="T43" fmla="*/ 1659 h 3060"/>
                <a:gd name="T44" fmla="*/ 2275 w 2515"/>
                <a:gd name="T45" fmla="*/ 1392 h 3060"/>
                <a:gd name="T46" fmla="*/ 2179 w 2515"/>
                <a:gd name="T47" fmla="*/ 1122 h 3060"/>
                <a:gd name="T48" fmla="*/ 2030 w 2515"/>
                <a:gd name="T49" fmla="*/ 848 h 3060"/>
                <a:gd name="T50" fmla="*/ 1846 w 2515"/>
                <a:gd name="T51" fmla="*/ 619 h 3060"/>
                <a:gd name="T52" fmla="*/ 1635 w 2515"/>
                <a:gd name="T53" fmla="*/ 436 h 3060"/>
                <a:gd name="T54" fmla="*/ 1406 w 2515"/>
                <a:gd name="T55" fmla="*/ 308 h 3060"/>
                <a:gd name="T56" fmla="*/ 1170 w 2515"/>
                <a:gd name="T57" fmla="*/ 236 h 3060"/>
                <a:gd name="T58" fmla="*/ 1023 w 2515"/>
                <a:gd name="T59" fmla="*/ 0 h 3060"/>
                <a:gd name="T60" fmla="*/ 1276 w 2515"/>
                <a:gd name="T61" fmla="*/ 41 h 3060"/>
                <a:gd name="T62" fmla="*/ 1526 w 2515"/>
                <a:gd name="T63" fmla="*/ 142 h 3060"/>
                <a:gd name="T64" fmla="*/ 1766 w 2515"/>
                <a:gd name="T65" fmla="*/ 297 h 3060"/>
                <a:gd name="T66" fmla="*/ 1986 w 2515"/>
                <a:gd name="T67" fmla="*/ 504 h 3060"/>
                <a:gd name="T68" fmla="*/ 2179 w 2515"/>
                <a:gd name="T69" fmla="*/ 758 h 3060"/>
                <a:gd name="T70" fmla="*/ 2338 w 2515"/>
                <a:gd name="T71" fmla="*/ 1053 h 3060"/>
                <a:gd name="T72" fmla="*/ 2445 w 2515"/>
                <a:gd name="T73" fmla="*/ 1355 h 3060"/>
                <a:gd name="T74" fmla="*/ 2503 w 2515"/>
                <a:gd name="T75" fmla="*/ 1656 h 3060"/>
                <a:gd name="T76" fmla="*/ 2513 w 2515"/>
                <a:gd name="T77" fmla="*/ 1947 h 3060"/>
                <a:gd name="T78" fmla="*/ 2477 w 2515"/>
                <a:gd name="T79" fmla="*/ 2220 h 3060"/>
                <a:gd name="T80" fmla="*/ 2394 w 2515"/>
                <a:gd name="T81" fmla="*/ 2469 h 3060"/>
                <a:gd name="T82" fmla="*/ 2270 w 2515"/>
                <a:gd name="T83" fmla="*/ 2684 h 3060"/>
                <a:gd name="T84" fmla="*/ 2105 w 2515"/>
                <a:gd name="T85" fmla="*/ 2858 h 3060"/>
                <a:gd name="T86" fmla="*/ 1901 w 2515"/>
                <a:gd name="T87" fmla="*/ 2984 h 3060"/>
                <a:gd name="T88" fmla="*/ 1658 w 2515"/>
                <a:gd name="T89" fmla="*/ 3052 h 3060"/>
                <a:gd name="T90" fmla="*/ 1408 w 2515"/>
                <a:gd name="T91" fmla="*/ 3053 h 3060"/>
                <a:gd name="T92" fmla="*/ 1154 w 2515"/>
                <a:gd name="T93" fmla="*/ 2991 h 3060"/>
                <a:gd name="T94" fmla="*/ 907 w 2515"/>
                <a:gd name="T95" fmla="*/ 2872 h 3060"/>
                <a:gd name="T96" fmla="*/ 674 w 2515"/>
                <a:gd name="T97" fmla="*/ 2698 h 3060"/>
                <a:gd name="T98" fmla="*/ 462 w 2515"/>
                <a:gd name="T99" fmla="*/ 2476 h 3060"/>
                <a:gd name="T100" fmla="*/ 279 w 2515"/>
                <a:gd name="T101" fmla="*/ 2209 h 3060"/>
                <a:gd name="T102" fmla="*/ 136 w 2515"/>
                <a:gd name="T103" fmla="*/ 1906 h 3060"/>
                <a:gd name="T104" fmla="*/ 44 w 2515"/>
                <a:gd name="T105" fmla="*/ 1604 h 3060"/>
                <a:gd name="T106" fmla="*/ 4 w 2515"/>
                <a:gd name="T107" fmla="*/ 1305 h 3060"/>
                <a:gd name="T108" fmla="*/ 9 w 2515"/>
                <a:gd name="T109" fmla="*/ 1020 h 3060"/>
                <a:gd name="T110" fmla="*/ 61 w 2515"/>
                <a:gd name="T111" fmla="*/ 753 h 3060"/>
                <a:gd name="T112" fmla="*/ 157 w 2515"/>
                <a:gd name="T113" fmla="*/ 516 h 3060"/>
                <a:gd name="T114" fmla="*/ 296 w 2515"/>
                <a:gd name="T115" fmla="*/ 313 h 3060"/>
                <a:gd name="T116" fmla="*/ 475 w 2515"/>
                <a:gd name="T117" fmla="*/ 155 h 3060"/>
                <a:gd name="T118" fmla="*/ 694 w 2515"/>
                <a:gd name="T119" fmla="*/ 46 h 3060"/>
                <a:gd name="T120" fmla="*/ 940 w 2515"/>
                <a:gd name="T121" fmla="*/ 0 h 3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5" h="3060">
                  <a:moveTo>
                    <a:pt x="1013" y="224"/>
                  </a:moveTo>
                  <a:lnTo>
                    <a:pt x="934" y="228"/>
                  </a:lnTo>
                  <a:lnTo>
                    <a:pt x="859" y="241"/>
                  </a:lnTo>
                  <a:lnTo>
                    <a:pt x="783" y="261"/>
                  </a:lnTo>
                  <a:lnTo>
                    <a:pt x="709" y="289"/>
                  </a:lnTo>
                  <a:lnTo>
                    <a:pt x="645" y="321"/>
                  </a:lnTo>
                  <a:lnTo>
                    <a:pt x="585" y="359"/>
                  </a:lnTo>
                  <a:lnTo>
                    <a:pt x="527" y="402"/>
                  </a:lnTo>
                  <a:lnTo>
                    <a:pt x="475" y="451"/>
                  </a:lnTo>
                  <a:lnTo>
                    <a:pt x="428" y="503"/>
                  </a:lnTo>
                  <a:lnTo>
                    <a:pt x="383" y="560"/>
                  </a:lnTo>
                  <a:lnTo>
                    <a:pt x="343" y="621"/>
                  </a:lnTo>
                  <a:lnTo>
                    <a:pt x="307" y="686"/>
                  </a:lnTo>
                  <a:lnTo>
                    <a:pt x="276" y="756"/>
                  </a:lnTo>
                  <a:lnTo>
                    <a:pt x="250" y="828"/>
                  </a:lnTo>
                  <a:lnTo>
                    <a:pt x="228" y="902"/>
                  </a:lnTo>
                  <a:lnTo>
                    <a:pt x="210" y="981"/>
                  </a:lnTo>
                  <a:lnTo>
                    <a:pt x="197" y="1061"/>
                  </a:lnTo>
                  <a:lnTo>
                    <a:pt x="188" y="1143"/>
                  </a:lnTo>
                  <a:lnTo>
                    <a:pt x="184" y="1227"/>
                  </a:lnTo>
                  <a:lnTo>
                    <a:pt x="186" y="1313"/>
                  </a:lnTo>
                  <a:lnTo>
                    <a:pt x="192" y="1401"/>
                  </a:lnTo>
                  <a:lnTo>
                    <a:pt x="204" y="1489"/>
                  </a:lnTo>
                  <a:lnTo>
                    <a:pt x="220" y="1579"/>
                  </a:lnTo>
                  <a:lnTo>
                    <a:pt x="241" y="1668"/>
                  </a:lnTo>
                  <a:lnTo>
                    <a:pt x="267" y="1758"/>
                  </a:lnTo>
                  <a:lnTo>
                    <a:pt x="298" y="1847"/>
                  </a:lnTo>
                  <a:lnTo>
                    <a:pt x="335" y="1938"/>
                  </a:lnTo>
                  <a:lnTo>
                    <a:pt x="381" y="2033"/>
                  </a:lnTo>
                  <a:lnTo>
                    <a:pt x="430" y="2125"/>
                  </a:lnTo>
                  <a:lnTo>
                    <a:pt x="485" y="2211"/>
                  </a:lnTo>
                  <a:lnTo>
                    <a:pt x="543" y="2292"/>
                  </a:lnTo>
                  <a:lnTo>
                    <a:pt x="605" y="2370"/>
                  </a:lnTo>
                  <a:lnTo>
                    <a:pt x="670" y="2442"/>
                  </a:lnTo>
                  <a:lnTo>
                    <a:pt x="738" y="2507"/>
                  </a:lnTo>
                  <a:lnTo>
                    <a:pt x="809" y="2569"/>
                  </a:lnTo>
                  <a:lnTo>
                    <a:pt x="881" y="2624"/>
                  </a:lnTo>
                  <a:lnTo>
                    <a:pt x="955" y="2672"/>
                  </a:lnTo>
                  <a:lnTo>
                    <a:pt x="1031" y="2715"/>
                  </a:lnTo>
                  <a:lnTo>
                    <a:pt x="1109" y="2753"/>
                  </a:lnTo>
                  <a:lnTo>
                    <a:pt x="1187" y="2783"/>
                  </a:lnTo>
                  <a:lnTo>
                    <a:pt x="1266" y="2807"/>
                  </a:lnTo>
                  <a:lnTo>
                    <a:pt x="1344" y="2824"/>
                  </a:lnTo>
                  <a:lnTo>
                    <a:pt x="1424" y="2833"/>
                  </a:lnTo>
                  <a:lnTo>
                    <a:pt x="1503" y="2836"/>
                  </a:lnTo>
                  <a:lnTo>
                    <a:pt x="1580" y="2832"/>
                  </a:lnTo>
                  <a:lnTo>
                    <a:pt x="1657" y="2819"/>
                  </a:lnTo>
                  <a:lnTo>
                    <a:pt x="1732" y="2799"/>
                  </a:lnTo>
                  <a:lnTo>
                    <a:pt x="1806" y="2770"/>
                  </a:lnTo>
                  <a:lnTo>
                    <a:pt x="1870" y="2739"/>
                  </a:lnTo>
                  <a:lnTo>
                    <a:pt x="1931" y="2701"/>
                  </a:lnTo>
                  <a:lnTo>
                    <a:pt x="1987" y="2658"/>
                  </a:lnTo>
                  <a:lnTo>
                    <a:pt x="2039" y="2611"/>
                  </a:lnTo>
                  <a:lnTo>
                    <a:pt x="2088" y="2557"/>
                  </a:lnTo>
                  <a:lnTo>
                    <a:pt x="2132" y="2501"/>
                  </a:lnTo>
                  <a:lnTo>
                    <a:pt x="2172" y="2439"/>
                  </a:lnTo>
                  <a:lnTo>
                    <a:pt x="2207" y="2374"/>
                  </a:lnTo>
                  <a:lnTo>
                    <a:pt x="2238" y="2304"/>
                  </a:lnTo>
                  <a:lnTo>
                    <a:pt x="2266" y="2232"/>
                  </a:lnTo>
                  <a:lnTo>
                    <a:pt x="2288" y="2158"/>
                  </a:lnTo>
                  <a:lnTo>
                    <a:pt x="2305" y="2080"/>
                  </a:lnTo>
                  <a:lnTo>
                    <a:pt x="2318" y="1999"/>
                  </a:lnTo>
                  <a:lnTo>
                    <a:pt x="2326" y="1917"/>
                  </a:lnTo>
                  <a:lnTo>
                    <a:pt x="2330" y="1833"/>
                  </a:lnTo>
                  <a:lnTo>
                    <a:pt x="2329" y="1747"/>
                  </a:lnTo>
                  <a:lnTo>
                    <a:pt x="2322" y="1659"/>
                  </a:lnTo>
                  <a:lnTo>
                    <a:pt x="2312" y="1571"/>
                  </a:lnTo>
                  <a:lnTo>
                    <a:pt x="2296" y="1482"/>
                  </a:lnTo>
                  <a:lnTo>
                    <a:pt x="2275" y="1392"/>
                  </a:lnTo>
                  <a:lnTo>
                    <a:pt x="2247" y="1301"/>
                  </a:lnTo>
                  <a:lnTo>
                    <a:pt x="2216" y="1212"/>
                  </a:lnTo>
                  <a:lnTo>
                    <a:pt x="2179" y="1122"/>
                  </a:lnTo>
                  <a:lnTo>
                    <a:pt x="2135" y="1027"/>
                  </a:lnTo>
                  <a:lnTo>
                    <a:pt x="2084" y="936"/>
                  </a:lnTo>
                  <a:lnTo>
                    <a:pt x="2030" y="848"/>
                  </a:lnTo>
                  <a:lnTo>
                    <a:pt x="1971" y="767"/>
                  </a:lnTo>
                  <a:lnTo>
                    <a:pt x="1910" y="690"/>
                  </a:lnTo>
                  <a:lnTo>
                    <a:pt x="1846" y="619"/>
                  </a:lnTo>
                  <a:lnTo>
                    <a:pt x="1778" y="553"/>
                  </a:lnTo>
                  <a:lnTo>
                    <a:pt x="1707" y="491"/>
                  </a:lnTo>
                  <a:lnTo>
                    <a:pt x="1635" y="436"/>
                  </a:lnTo>
                  <a:lnTo>
                    <a:pt x="1560" y="388"/>
                  </a:lnTo>
                  <a:lnTo>
                    <a:pt x="1484" y="344"/>
                  </a:lnTo>
                  <a:lnTo>
                    <a:pt x="1406" y="308"/>
                  </a:lnTo>
                  <a:lnTo>
                    <a:pt x="1328" y="276"/>
                  </a:lnTo>
                  <a:lnTo>
                    <a:pt x="1250" y="253"/>
                  </a:lnTo>
                  <a:lnTo>
                    <a:pt x="1170" y="236"/>
                  </a:lnTo>
                  <a:lnTo>
                    <a:pt x="1092" y="227"/>
                  </a:lnTo>
                  <a:lnTo>
                    <a:pt x="1013" y="224"/>
                  </a:lnTo>
                  <a:close/>
                  <a:moveTo>
                    <a:pt x="1023" y="0"/>
                  </a:moveTo>
                  <a:lnTo>
                    <a:pt x="1107" y="7"/>
                  </a:lnTo>
                  <a:lnTo>
                    <a:pt x="1192" y="21"/>
                  </a:lnTo>
                  <a:lnTo>
                    <a:pt x="1276" y="41"/>
                  </a:lnTo>
                  <a:lnTo>
                    <a:pt x="1360" y="68"/>
                  </a:lnTo>
                  <a:lnTo>
                    <a:pt x="1444" y="102"/>
                  </a:lnTo>
                  <a:lnTo>
                    <a:pt x="1526" y="142"/>
                  </a:lnTo>
                  <a:lnTo>
                    <a:pt x="1607" y="187"/>
                  </a:lnTo>
                  <a:lnTo>
                    <a:pt x="1687" y="240"/>
                  </a:lnTo>
                  <a:lnTo>
                    <a:pt x="1766" y="297"/>
                  </a:lnTo>
                  <a:lnTo>
                    <a:pt x="1842" y="361"/>
                  </a:lnTo>
                  <a:lnTo>
                    <a:pt x="1915" y="431"/>
                  </a:lnTo>
                  <a:lnTo>
                    <a:pt x="1986" y="504"/>
                  </a:lnTo>
                  <a:lnTo>
                    <a:pt x="2054" y="584"/>
                  </a:lnTo>
                  <a:lnTo>
                    <a:pt x="2118" y="668"/>
                  </a:lnTo>
                  <a:lnTo>
                    <a:pt x="2179" y="758"/>
                  </a:lnTo>
                  <a:lnTo>
                    <a:pt x="2237" y="851"/>
                  </a:lnTo>
                  <a:lnTo>
                    <a:pt x="2289" y="949"/>
                  </a:lnTo>
                  <a:lnTo>
                    <a:pt x="2338" y="1053"/>
                  </a:lnTo>
                  <a:lnTo>
                    <a:pt x="2380" y="1153"/>
                  </a:lnTo>
                  <a:lnTo>
                    <a:pt x="2415" y="1254"/>
                  </a:lnTo>
                  <a:lnTo>
                    <a:pt x="2445" y="1355"/>
                  </a:lnTo>
                  <a:lnTo>
                    <a:pt x="2470" y="1456"/>
                  </a:lnTo>
                  <a:lnTo>
                    <a:pt x="2490" y="1557"/>
                  </a:lnTo>
                  <a:lnTo>
                    <a:pt x="2503" y="1656"/>
                  </a:lnTo>
                  <a:lnTo>
                    <a:pt x="2512" y="1754"/>
                  </a:lnTo>
                  <a:lnTo>
                    <a:pt x="2515" y="1851"/>
                  </a:lnTo>
                  <a:lnTo>
                    <a:pt x="2513" y="1947"/>
                  </a:lnTo>
                  <a:lnTo>
                    <a:pt x="2505" y="2041"/>
                  </a:lnTo>
                  <a:lnTo>
                    <a:pt x="2494" y="2131"/>
                  </a:lnTo>
                  <a:lnTo>
                    <a:pt x="2477" y="2220"/>
                  </a:lnTo>
                  <a:lnTo>
                    <a:pt x="2454" y="2307"/>
                  </a:lnTo>
                  <a:lnTo>
                    <a:pt x="2427" y="2389"/>
                  </a:lnTo>
                  <a:lnTo>
                    <a:pt x="2394" y="2469"/>
                  </a:lnTo>
                  <a:lnTo>
                    <a:pt x="2357" y="2544"/>
                  </a:lnTo>
                  <a:lnTo>
                    <a:pt x="2317" y="2616"/>
                  </a:lnTo>
                  <a:lnTo>
                    <a:pt x="2270" y="2684"/>
                  </a:lnTo>
                  <a:lnTo>
                    <a:pt x="2220" y="2747"/>
                  </a:lnTo>
                  <a:lnTo>
                    <a:pt x="2164" y="2806"/>
                  </a:lnTo>
                  <a:lnTo>
                    <a:pt x="2105" y="2858"/>
                  </a:lnTo>
                  <a:lnTo>
                    <a:pt x="2041" y="2906"/>
                  </a:lnTo>
                  <a:lnTo>
                    <a:pt x="1973" y="2948"/>
                  </a:lnTo>
                  <a:lnTo>
                    <a:pt x="1901" y="2984"/>
                  </a:lnTo>
                  <a:lnTo>
                    <a:pt x="1821" y="3015"/>
                  </a:lnTo>
                  <a:lnTo>
                    <a:pt x="1741" y="3037"/>
                  </a:lnTo>
                  <a:lnTo>
                    <a:pt x="1658" y="3052"/>
                  </a:lnTo>
                  <a:lnTo>
                    <a:pt x="1576" y="3060"/>
                  </a:lnTo>
                  <a:lnTo>
                    <a:pt x="1492" y="3060"/>
                  </a:lnTo>
                  <a:lnTo>
                    <a:pt x="1408" y="3053"/>
                  </a:lnTo>
                  <a:lnTo>
                    <a:pt x="1323" y="3040"/>
                  </a:lnTo>
                  <a:lnTo>
                    <a:pt x="1238" y="3019"/>
                  </a:lnTo>
                  <a:lnTo>
                    <a:pt x="1154" y="2991"/>
                  </a:lnTo>
                  <a:lnTo>
                    <a:pt x="1071" y="2957"/>
                  </a:lnTo>
                  <a:lnTo>
                    <a:pt x="988" y="2918"/>
                  </a:lnTo>
                  <a:lnTo>
                    <a:pt x="907" y="2872"/>
                  </a:lnTo>
                  <a:lnTo>
                    <a:pt x="827" y="2820"/>
                  </a:lnTo>
                  <a:lnTo>
                    <a:pt x="750" y="2762"/>
                  </a:lnTo>
                  <a:lnTo>
                    <a:pt x="674" y="2698"/>
                  </a:lnTo>
                  <a:lnTo>
                    <a:pt x="599" y="2630"/>
                  </a:lnTo>
                  <a:lnTo>
                    <a:pt x="529" y="2556"/>
                  </a:lnTo>
                  <a:lnTo>
                    <a:pt x="462" y="2476"/>
                  </a:lnTo>
                  <a:lnTo>
                    <a:pt x="396" y="2392"/>
                  </a:lnTo>
                  <a:lnTo>
                    <a:pt x="336" y="2303"/>
                  </a:lnTo>
                  <a:lnTo>
                    <a:pt x="279" y="2209"/>
                  </a:lnTo>
                  <a:lnTo>
                    <a:pt x="225" y="2110"/>
                  </a:lnTo>
                  <a:lnTo>
                    <a:pt x="176" y="2007"/>
                  </a:lnTo>
                  <a:lnTo>
                    <a:pt x="136" y="1906"/>
                  </a:lnTo>
                  <a:lnTo>
                    <a:pt x="99" y="1805"/>
                  </a:lnTo>
                  <a:lnTo>
                    <a:pt x="69" y="1705"/>
                  </a:lnTo>
                  <a:lnTo>
                    <a:pt x="44" y="1604"/>
                  </a:lnTo>
                  <a:lnTo>
                    <a:pt x="26" y="1503"/>
                  </a:lnTo>
                  <a:lnTo>
                    <a:pt x="12" y="1404"/>
                  </a:lnTo>
                  <a:lnTo>
                    <a:pt x="4" y="1305"/>
                  </a:lnTo>
                  <a:lnTo>
                    <a:pt x="0" y="1208"/>
                  </a:lnTo>
                  <a:lnTo>
                    <a:pt x="2" y="1113"/>
                  </a:lnTo>
                  <a:lnTo>
                    <a:pt x="9" y="1020"/>
                  </a:lnTo>
                  <a:lnTo>
                    <a:pt x="22" y="928"/>
                  </a:lnTo>
                  <a:lnTo>
                    <a:pt x="39" y="839"/>
                  </a:lnTo>
                  <a:lnTo>
                    <a:pt x="61" y="753"/>
                  </a:lnTo>
                  <a:lnTo>
                    <a:pt x="89" y="670"/>
                  </a:lnTo>
                  <a:lnTo>
                    <a:pt x="120" y="592"/>
                  </a:lnTo>
                  <a:lnTo>
                    <a:pt x="157" y="516"/>
                  </a:lnTo>
                  <a:lnTo>
                    <a:pt x="199" y="444"/>
                  </a:lnTo>
                  <a:lnTo>
                    <a:pt x="245" y="376"/>
                  </a:lnTo>
                  <a:lnTo>
                    <a:pt x="296" y="313"/>
                  </a:lnTo>
                  <a:lnTo>
                    <a:pt x="351" y="255"/>
                  </a:lnTo>
                  <a:lnTo>
                    <a:pt x="411" y="202"/>
                  </a:lnTo>
                  <a:lnTo>
                    <a:pt x="475" y="155"/>
                  </a:lnTo>
                  <a:lnTo>
                    <a:pt x="543" y="111"/>
                  </a:lnTo>
                  <a:lnTo>
                    <a:pt x="615" y="76"/>
                  </a:lnTo>
                  <a:lnTo>
                    <a:pt x="694" y="46"/>
                  </a:lnTo>
                  <a:lnTo>
                    <a:pt x="775" y="22"/>
                  </a:lnTo>
                  <a:lnTo>
                    <a:pt x="856" y="8"/>
                  </a:lnTo>
                  <a:lnTo>
                    <a:pt x="940" y="0"/>
                  </a:lnTo>
                  <a:lnTo>
                    <a:pt x="1023" y="0"/>
                  </a:lnTo>
                  <a:close/>
                </a:path>
              </a:pathLst>
            </a:custGeom>
            <a:solidFill>
              <a:schemeClr val="accent5">
                <a:lumMod val="75000"/>
              </a:scheme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mn-lt"/>
              </a:endParaRPr>
            </a:p>
          </p:txBody>
        </p:sp>
        <p:sp>
          <p:nvSpPr>
            <p:cNvPr id="23" name="Freeform 341"/>
            <p:cNvSpPr>
              <a:spLocks noEditPoints="1"/>
            </p:cNvSpPr>
            <p:nvPr/>
          </p:nvSpPr>
          <p:spPr bwMode="auto">
            <a:xfrm>
              <a:off x="1695427" y="2721745"/>
              <a:ext cx="1885213" cy="2296759"/>
            </a:xfrm>
            <a:custGeom>
              <a:avLst/>
              <a:gdLst>
                <a:gd name="T0" fmla="*/ 654 w 1814"/>
                <a:gd name="T1" fmla="*/ 233 h 2210"/>
                <a:gd name="T2" fmla="*/ 486 w 1814"/>
                <a:gd name="T3" fmla="*/ 296 h 2210"/>
                <a:gd name="T4" fmla="*/ 352 w 1814"/>
                <a:gd name="T5" fmla="*/ 408 h 2210"/>
                <a:gd name="T6" fmla="*/ 257 w 1814"/>
                <a:gd name="T7" fmla="*/ 559 h 2210"/>
                <a:gd name="T8" fmla="*/ 200 w 1814"/>
                <a:gd name="T9" fmla="*/ 740 h 2210"/>
                <a:gd name="T10" fmla="*/ 185 w 1814"/>
                <a:gd name="T11" fmla="*/ 944 h 2210"/>
                <a:gd name="T12" fmla="*/ 212 w 1814"/>
                <a:gd name="T13" fmla="*/ 1160 h 2210"/>
                <a:gd name="T14" fmla="*/ 285 w 1814"/>
                <a:gd name="T15" fmla="*/ 1380 h 2210"/>
                <a:gd name="T16" fmla="*/ 406 w 1814"/>
                <a:gd name="T17" fmla="*/ 1592 h 2210"/>
                <a:gd name="T18" fmla="*/ 556 w 1814"/>
                <a:gd name="T19" fmla="*/ 1764 h 2210"/>
                <a:gd name="T20" fmla="*/ 729 w 1814"/>
                <a:gd name="T21" fmla="*/ 1891 h 2210"/>
                <a:gd name="T22" fmla="*/ 912 w 1814"/>
                <a:gd name="T23" fmla="*/ 1965 h 2210"/>
                <a:gd name="T24" fmla="*/ 1098 w 1814"/>
                <a:gd name="T25" fmla="*/ 1984 h 2210"/>
                <a:gd name="T26" fmla="*/ 1276 w 1814"/>
                <a:gd name="T27" fmla="*/ 1942 h 2210"/>
                <a:gd name="T28" fmla="*/ 1420 w 1814"/>
                <a:gd name="T29" fmla="*/ 1845 h 2210"/>
                <a:gd name="T30" fmla="*/ 1529 w 1814"/>
                <a:gd name="T31" fmla="*/ 1706 h 2210"/>
                <a:gd name="T32" fmla="*/ 1600 w 1814"/>
                <a:gd name="T33" fmla="*/ 1533 h 2210"/>
                <a:gd name="T34" fmla="*/ 1628 w 1814"/>
                <a:gd name="T35" fmla="*/ 1336 h 2210"/>
                <a:gd name="T36" fmla="*/ 1615 w 1814"/>
                <a:gd name="T37" fmla="*/ 1124 h 2210"/>
                <a:gd name="T38" fmla="*/ 1558 w 1814"/>
                <a:gd name="T39" fmla="*/ 904 h 2210"/>
                <a:gd name="T40" fmla="*/ 1452 w 1814"/>
                <a:gd name="T41" fmla="*/ 685 h 2210"/>
                <a:gd name="T42" fmla="*/ 1310 w 1814"/>
                <a:gd name="T43" fmla="*/ 499 h 2210"/>
                <a:gd name="T44" fmla="*/ 1144 w 1814"/>
                <a:gd name="T45" fmla="*/ 358 h 2210"/>
                <a:gd name="T46" fmla="*/ 963 w 1814"/>
                <a:gd name="T47" fmla="*/ 265 h 2210"/>
                <a:gd name="T48" fmla="*/ 778 w 1814"/>
                <a:gd name="T49" fmla="*/ 226 h 2210"/>
                <a:gd name="T50" fmla="*/ 853 w 1814"/>
                <a:gd name="T51" fmla="*/ 15 h 2210"/>
                <a:gd name="T52" fmla="*/ 1062 w 1814"/>
                <a:gd name="T53" fmla="*/ 84 h 2210"/>
                <a:gd name="T54" fmla="*/ 1262 w 1814"/>
                <a:gd name="T55" fmla="*/ 207 h 2210"/>
                <a:gd name="T56" fmla="*/ 1445 w 1814"/>
                <a:gd name="T57" fmla="*/ 380 h 2210"/>
                <a:gd name="T58" fmla="*/ 1601 w 1814"/>
                <a:gd name="T59" fmla="*/ 595 h 2210"/>
                <a:gd name="T60" fmla="*/ 1720 w 1814"/>
                <a:gd name="T61" fmla="*/ 844 h 2210"/>
                <a:gd name="T62" fmla="*/ 1789 w 1814"/>
                <a:gd name="T63" fmla="*/ 1094 h 2210"/>
                <a:gd name="T64" fmla="*/ 1814 w 1814"/>
                <a:gd name="T65" fmla="*/ 1337 h 2210"/>
                <a:gd name="T66" fmla="*/ 1793 w 1814"/>
                <a:gd name="T67" fmla="*/ 1567 h 2210"/>
                <a:gd name="T68" fmla="*/ 1731 w 1814"/>
                <a:gd name="T69" fmla="*/ 1774 h 2210"/>
                <a:gd name="T70" fmla="*/ 1627 w 1814"/>
                <a:gd name="T71" fmla="*/ 1951 h 2210"/>
                <a:gd name="T72" fmla="*/ 1486 w 1814"/>
                <a:gd name="T73" fmla="*/ 2088 h 2210"/>
                <a:gd name="T74" fmla="*/ 1305 w 1814"/>
                <a:gd name="T75" fmla="*/ 2179 h 2210"/>
                <a:gd name="T76" fmla="*/ 1100 w 1814"/>
                <a:gd name="T77" fmla="*/ 2210 h 2210"/>
                <a:gd name="T78" fmla="*/ 890 w 1814"/>
                <a:gd name="T79" fmla="*/ 2179 h 2210"/>
                <a:gd name="T80" fmla="*/ 683 w 1814"/>
                <a:gd name="T81" fmla="*/ 2091 h 2210"/>
                <a:gd name="T82" fmla="*/ 488 w 1814"/>
                <a:gd name="T83" fmla="*/ 1951 h 2210"/>
                <a:gd name="T84" fmla="*/ 313 w 1814"/>
                <a:gd name="T85" fmla="*/ 1764 h 2210"/>
                <a:gd name="T86" fmla="*/ 167 w 1814"/>
                <a:gd name="T87" fmla="*/ 1535 h 2210"/>
                <a:gd name="T88" fmla="*/ 64 w 1814"/>
                <a:gd name="T89" fmla="*/ 1283 h 2210"/>
                <a:gd name="T90" fmla="*/ 10 w 1814"/>
                <a:gd name="T91" fmla="*/ 1035 h 2210"/>
                <a:gd name="T92" fmla="*/ 1 w 1814"/>
                <a:gd name="T93" fmla="*/ 795 h 2210"/>
                <a:gd name="T94" fmla="*/ 37 w 1814"/>
                <a:gd name="T95" fmla="*/ 571 h 2210"/>
                <a:gd name="T96" fmla="*/ 112 w 1814"/>
                <a:gd name="T97" fmla="*/ 374 h 2210"/>
                <a:gd name="T98" fmla="*/ 229 w 1814"/>
                <a:gd name="T99" fmla="*/ 209 h 2210"/>
                <a:gd name="T100" fmla="*/ 383 w 1814"/>
                <a:gd name="T101" fmla="*/ 87 h 2210"/>
                <a:gd name="T102" fmla="*/ 576 w 1814"/>
                <a:gd name="T103" fmla="*/ 15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4" h="2210">
                  <a:moveTo>
                    <a:pt x="778" y="226"/>
                  </a:moveTo>
                  <a:lnTo>
                    <a:pt x="716" y="227"/>
                  </a:lnTo>
                  <a:lnTo>
                    <a:pt x="654" y="233"/>
                  </a:lnTo>
                  <a:lnTo>
                    <a:pt x="596" y="248"/>
                  </a:lnTo>
                  <a:lnTo>
                    <a:pt x="538" y="270"/>
                  </a:lnTo>
                  <a:lnTo>
                    <a:pt x="486" y="296"/>
                  </a:lnTo>
                  <a:lnTo>
                    <a:pt x="437" y="329"/>
                  </a:lnTo>
                  <a:lnTo>
                    <a:pt x="393" y="366"/>
                  </a:lnTo>
                  <a:lnTo>
                    <a:pt x="352" y="408"/>
                  </a:lnTo>
                  <a:lnTo>
                    <a:pt x="317" y="455"/>
                  </a:lnTo>
                  <a:lnTo>
                    <a:pt x="284" y="504"/>
                  </a:lnTo>
                  <a:lnTo>
                    <a:pt x="257" y="559"/>
                  </a:lnTo>
                  <a:lnTo>
                    <a:pt x="233" y="617"/>
                  </a:lnTo>
                  <a:lnTo>
                    <a:pt x="215" y="677"/>
                  </a:lnTo>
                  <a:lnTo>
                    <a:pt x="200" y="740"/>
                  </a:lnTo>
                  <a:lnTo>
                    <a:pt x="190" y="807"/>
                  </a:lnTo>
                  <a:lnTo>
                    <a:pt x="185" y="875"/>
                  </a:lnTo>
                  <a:lnTo>
                    <a:pt x="185" y="944"/>
                  </a:lnTo>
                  <a:lnTo>
                    <a:pt x="188" y="1015"/>
                  </a:lnTo>
                  <a:lnTo>
                    <a:pt x="198" y="1087"/>
                  </a:lnTo>
                  <a:lnTo>
                    <a:pt x="212" y="1160"/>
                  </a:lnTo>
                  <a:lnTo>
                    <a:pt x="232" y="1234"/>
                  </a:lnTo>
                  <a:lnTo>
                    <a:pt x="257" y="1307"/>
                  </a:lnTo>
                  <a:lnTo>
                    <a:pt x="285" y="1380"/>
                  </a:lnTo>
                  <a:lnTo>
                    <a:pt x="322" y="1455"/>
                  </a:lnTo>
                  <a:lnTo>
                    <a:pt x="361" y="1526"/>
                  </a:lnTo>
                  <a:lnTo>
                    <a:pt x="406" y="1592"/>
                  </a:lnTo>
                  <a:lnTo>
                    <a:pt x="453" y="1654"/>
                  </a:lnTo>
                  <a:lnTo>
                    <a:pt x="504" y="1711"/>
                  </a:lnTo>
                  <a:lnTo>
                    <a:pt x="556" y="1764"/>
                  </a:lnTo>
                  <a:lnTo>
                    <a:pt x="613" y="1811"/>
                  </a:lnTo>
                  <a:lnTo>
                    <a:pt x="669" y="1854"/>
                  </a:lnTo>
                  <a:lnTo>
                    <a:pt x="729" y="1891"/>
                  </a:lnTo>
                  <a:lnTo>
                    <a:pt x="789" y="1921"/>
                  </a:lnTo>
                  <a:lnTo>
                    <a:pt x="851" y="1946"/>
                  </a:lnTo>
                  <a:lnTo>
                    <a:pt x="912" y="1965"/>
                  </a:lnTo>
                  <a:lnTo>
                    <a:pt x="974" y="1978"/>
                  </a:lnTo>
                  <a:lnTo>
                    <a:pt x="1037" y="1985"/>
                  </a:lnTo>
                  <a:lnTo>
                    <a:pt x="1098" y="1984"/>
                  </a:lnTo>
                  <a:lnTo>
                    <a:pt x="1158" y="1977"/>
                  </a:lnTo>
                  <a:lnTo>
                    <a:pt x="1217" y="1963"/>
                  </a:lnTo>
                  <a:lnTo>
                    <a:pt x="1276" y="1942"/>
                  </a:lnTo>
                  <a:lnTo>
                    <a:pt x="1329" y="1914"/>
                  </a:lnTo>
                  <a:lnTo>
                    <a:pt x="1376" y="1883"/>
                  </a:lnTo>
                  <a:lnTo>
                    <a:pt x="1420" y="1845"/>
                  </a:lnTo>
                  <a:lnTo>
                    <a:pt x="1461" y="1803"/>
                  </a:lnTo>
                  <a:lnTo>
                    <a:pt x="1498" y="1757"/>
                  </a:lnTo>
                  <a:lnTo>
                    <a:pt x="1529" y="1706"/>
                  </a:lnTo>
                  <a:lnTo>
                    <a:pt x="1556" y="1653"/>
                  </a:lnTo>
                  <a:lnTo>
                    <a:pt x="1580" y="1595"/>
                  </a:lnTo>
                  <a:lnTo>
                    <a:pt x="1600" y="1533"/>
                  </a:lnTo>
                  <a:lnTo>
                    <a:pt x="1614" y="1471"/>
                  </a:lnTo>
                  <a:lnTo>
                    <a:pt x="1623" y="1404"/>
                  </a:lnTo>
                  <a:lnTo>
                    <a:pt x="1628" y="1336"/>
                  </a:lnTo>
                  <a:lnTo>
                    <a:pt x="1628" y="1266"/>
                  </a:lnTo>
                  <a:lnTo>
                    <a:pt x="1625" y="1196"/>
                  </a:lnTo>
                  <a:lnTo>
                    <a:pt x="1615" y="1124"/>
                  </a:lnTo>
                  <a:lnTo>
                    <a:pt x="1601" y="1050"/>
                  </a:lnTo>
                  <a:lnTo>
                    <a:pt x="1581" y="977"/>
                  </a:lnTo>
                  <a:lnTo>
                    <a:pt x="1558" y="904"/>
                  </a:lnTo>
                  <a:lnTo>
                    <a:pt x="1528" y="830"/>
                  </a:lnTo>
                  <a:lnTo>
                    <a:pt x="1492" y="756"/>
                  </a:lnTo>
                  <a:lnTo>
                    <a:pt x="1452" y="685"/>
                  </a:lnTo>
                  <a:lnTo>
                    <a:pt x="1407" y="618"/>
                  </a:lnTo>
                  <a:lnTo>
                    <a:pt x="1360" y="557"/>
                  </a:lnTo>
                  <a:lnTo>
                    <a:pt x="1310" y="499"/>
                  </a:lnTo>
                  <a:lnTo>
                    <a:pt x="1257" y="447"/>
                  </a:lnTo>
                  <a:lnTo>
                    <a:pt x="1202" y="400"/>
                  </a:lnTo>
                  <a:lnTo>
                    <a:pt x="1144" y="358"/>
                  </a:lnTo>
                  <a:lnTo>
                    <a:pt x="1085" y="321"/>
                  </a:lnTo>
                  <a:lnTo>
                    <a:pt x="1025" y="290"/>
                  </a:lnTo>
                  <a:lnTo>
                    <a:pt x="963" y="265"/>
                  </a:lnTo>
                  <a:lnTo>
                    <a:pt x="901" y="245"/>
                  </a:lnTo>
                  <a:lnTo>
                    <a:pt x="839" y="232"/>
                  </a:lnTo>
                  <a:lnTo>
                    <a:pt x="778" y="226"/>
                  </a:lnTo>
                  <a:close/>
                  <a:moveTo>
                    <a:pt x="713" y="0"/>
                  </a:moveTo>
                  <a:lnTo>
                    <a:pt x="783" y="4"/>
                  </a:lnTo>
                  <a:lnTo>
                    <a:pt x="853" y="15"/>
                  </a:lnTo>
                  <a:lnTo>
                    <a:pt x="923" y="32"/>
                  </a:lnTo>
                  <a:lnTo>
                    <a:pt x="994" y="55"/>
                  </a:lnTo>
                  <a:lnTo>
                    <a:pt x="1062" y="84"/>
                  </a:lnTo>
                  <a:lnTo>
                    <a:pt x="1130" y="120"/>
                  </a:lnTo>
                  <a:lnTo>
                    <a:pt x="1196" y="161"/>
                  </a:lnTo>
                  <a:lnTo>
                    <a:pt x="1262" y="207"/>
                  </a:lnTo>
                  <a:lnTo>
                    <a:pt x="1325" y="260"/>
                  </a:lnTo>
                  <a:lnTo>
                    <a:pt x="1386" y="317"/>
                  </a:lnTo>
                  <a:lnTo>
                    <a:pt x="1445" y="380"/>
                  </a:lnTo>
                  <a:lnTo>
                    <a:pt x="1500" y="447"/>
                  </a:lnTo>
                  <a:lnTo>
                    <a:pt x="1553" y="519"/>
                  </a:lnTo>
                  <a:lnTo>
                    <a:pt x="1601" y="595"/>
                  </a:lnTo>
                  <a:lnTo>
                    <a:pt x="1645" y="676"/>
                  </a:lnTo>
                  <a:lnTo>
                    <a:pt x="1686" y="761"/>
                  </a:lnTo>
                  <a:lnTo>
                    <a:pt x="1720" y="844"/>
                  </a:lnTo>
                  <a:lnTo>
                    <a:pt x="1749" y="927"/>
                  </a:lnTo>
                  <a:lnTo>
                    <a:pt x="1772" y="1011"/>
                  </a:lnTo>
                  <a:lnTo>
                    <a:pt x="1789" y="1094"/>
                  </a:lnTo>
                  <a:lnTo>
                    <a:pt x="1803" y="1176"/>
                  </a:lnTo>
                  <a:lnTo>
                    <a:pt x="1810" y="1257"/>
                  </a:lnTo>
                  <a:lnTo>
                    <a:pt x="1814" y="1337"/>
                  </a:lnTo>
                  <a:lnTo>
                    <a:pt x="1812" y="1416"/>
                  </a:lnTo>
                  <a:lnTo>
                    <a:pt x="1805" y="1493"/>
                  </a:lnTo>
                  <a:lnTo>
                    <a:pt x="1793" y="1567"/>
                  </a:lnTo>
                  <a:lnTo>
                    <a:pt x="1776" y="1639"/>
                  </a:lnTo>
                  <a:lnTo>
                    <a:pt x="1755" y="1709"/>
                  </a:lnTo>
                  <a:lnTo>
                    <a:pt x="1731" y="1774"/>
                  </a:lnTo>
                  <a:lnTo>
                    <a:pt x="1700" y="1837"/>
                  </a:lnTo>
                  <a:lnTo>
                    <a:pt x="1666" y="1896"/>
                  </a:lnTo>
                  <a:lnTo>
                    <a:pt x="1627" y="1951"/>
                  </a:lnTo>
                  <a:lnTo>
                    <a:pt x="1584" y="2002"/>
                  </a:lnTo>
                  <a:lnTo>
                    <a:pt x="1537" y="2048"/>
                  </a:lnTo>
                  <a:lnTo>
                    <a:pt x="1486" y="2088"/>
                  </a:lnTo>
                  <a:lnTo>
                    <a:pt x="1429" y="2124"/>
                  </a:lnTo>
                  <a:lnTo>
                    <a:pt x="1371" y="2154"/>
                  </a:lnTo>
                  <a:lnTo>
                    <a:pt x="1305" y="2179"/>
                  </a:lnTo>
                  <a:lnTo>
                    <a:pt x="1237" y="2197"/>
                  </a:lnTo>
                  <a:lnTo>
                    <a:pt x="1169" y="2206"/>
                  </a:lnTo>
                  <a:lnTo>
                    <a:pt x="1100" y="2210"/>
                  </a:lnTo>
                  <a:lnTo>
                    <a:pt x="1030" y="2206"/>
                  </a:lnTo>
                  <a:lnTo>
                    <a:pt x="960" y="2196"/>
                  </a:lnTo>
                  <a:lnTo>
                    <a:pt x="890" y="2179"/>
                  </a:lnTo>
                  <a:lnTo>
                    <a:pt x="821" y="2155"/>
                  </a:lnTo>
                  <a:lnTo>
                    <a:pt x="751" y="2126"/>
                  </a:lnTo>
                  <a:lnTo>
                    <a:pt x="683" y="2091"/>
                  </a:lnTo>
                  <a:lnTo>
                    <a:pt x="617" y="2049"/>
                  </a:lnTo>
                  <a:lnTo>
                    <a:pt x="551" y="2003"/>
                  </a:lnTo>
                  <a:lnTo>
                    <a:pt x="488" y="1951"/>
                  </a:lnTo>
                  <a:lnTo>
                    <a:pt x="427" y="1893"/>
                  </a:lnTo>
                  <a:lnTo>
                    <a:pt x="369" y="1831"/>
                  </a:lnTo>
                  <a:lnTo>
                    <a:pt x="313" y="1764"/>
                  </a:lnTo>
                  <a:lnTo>
                    <a:pt x="260" y="1692"/>
                  </a:lnTo>
                  <a:lnTo>
                    <a:pt x="212" y="1616"/>
                  </a:lnTo>
                  <a:lnTo>
                    <a:pt x="167" y="1535"/>
                  </a:lnTo>
                  <a:lnTo>
                    <a:pt x="127" y="1450"/>
                  </a:lnTo>
                  <a:lnTo>
                    <a:pt x="93" y="1367"/>
                  </a:lnTo>
                  <a:lnTo>
                    <a:pt x="64" y="1283"/>
                  </a:lnTo>
                  <a:lnTo>
                    <a:pt x="42" y="1201"/>
                  </a:lnTo>
                  <a:lnTo>
                    <a:pt x="23" y="1117"/>
                  </a:lnTo>
                  <a:lnTo>
                    <a:pt x="10" y="1035"/>
                  </a:lnTo>
                  <a:lnTo>
                    <a:pt x="3" y="953"/>
                  </a:lnTo>
                  <a:lnTo>
                    <a:pt x="0" y="874"/>
                  </a:lnTo>
                  <a:lnTo>
                    <a:pt x="1" y="795"/>
                  </a:lnTo>
                  <a:lnTo>
                    <a:pt x="8" y="718"/>
                  </a:lnTo>
                  <a:lnTo>
                    <a:pt x="20" y="643"/>
                  </a:lnTo>
                  <a:lnTo>
                    <a:pt x="37" y="571"/>
                  </a:lnTo>
                  <a:lnTo>
                    <a:pt x="58" y="502"/>
                  </a:lnTo>
                  <a:lnTo>
                    <a:pt x="82" y="436"/>
                  </a:lnTo>
                  <a:lnTo>
                    <a:pt x="112" y="374"/>
                  </a:lnTo>
                  <a:lnTo>
                    <a:pt x="148" y="315"/>
                  </a:lnTo>
                  <a:lnTo>
                    <a:pt x="186" y="260"/>
                  </a:lnTo>
                  <a:lnTo>
                    <a:pt x="229" y="209"/>
                  </a:lnTo>
                  <a:lnTo>
                    <a:pt x="276" y="163"/>
                  </a:lnTo>
                  <a:lnTo>
                    <a:pt x="329" y="122"/>
                  </a:lnTo>
                  <a:lnTo>
                    <a:pt x="383" y="87"/>
                  </a:lnTo>
                  <a:lnTo>
                    <a:pt x="444" y="57"/>
                  </a:lnTo>
                  <a:lnTo>
                    <a:pt x="509" y="32"/>
                  </a:lnTo>
                  <a:lnTo>
                    <a:pt x="576" y="15"/>
                  </a:lnTo>
                  <a:lnTo>
                    <a:pt x="644" y="4"/>
                  </a:lnTo>
                  <a:lnTo>
                    <a:pt x="713" y="0"/>
                  </a:lnTo>
                  <a:close/>
                </a:path>
              </a:pathLst>
            </a:custGeom>
            <a:solidFill>
              <a:schemeClr val="accent5">
                <a:lumMod val="75000"/>
              </a:scheme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mn-lt"/>
              </a:endParaRPr>
            </a:p>
          </p:txBody>
        </p:sp>
        <p:sp>
          <p:nvSpPr>
            <p:cNvPr id="24" name="Freeform 342"/>
            <p:cNvSpPr>
              <a:spLocks noEditPoints="1"/>
            </p:cNvSpPr>
            <p:nvPr/>
          </p:nvSpPr>
          <p:spPr bwMode="auto">
            <a:xfrm>
              <a:off x="2042538" y="3145763"/>
              <a:ext cx="1189949" cy="1449764"/>
            </a:xfrm>
            <a:custGeom>
              <a:avLst/>
              <a:gdLst>
                <a:gd name="T0" fmla="*/ 462 w 1145"/>
                <a:gd name="T1" fmla="*/ 226 h 1395"/>
                <a:gd name="T2" fmla="*/ 374 w 1145"/>
                <a:gd name="T3" fmla="*/ 248 h 1395"/>
                <a:gd name="T4" fmla="*/ 303 w 1145"/>
                <a:gd name="T5" fmla="*/ 294 h 1395"/>
                <a:gd name="T6" fmla="*/ 247 w 1145"/>
                <a:gd name="T7" fmla="*/ 358 h 1395"/>
                <a:gd name="T8" fmla="*/ 209 w 1145"/>
                <a:gd name="T9" fmla="*/ 439 h 1395"/>
                <a:gd name="T10" fmla="*/ 188 w 1145"/>
                <a:gd name="T11" fmla="*/ 531 h 1395"/>
                <a:gd name="T12" fmla="*/ 186 w 1145"/>
                <a:gd name="T13" fmla="*/ 632 h 1395"/>
                <a:gd name="T14" fmla="*/ 201 w 1145"/>
                <a:gd name="T15" fmla="*/ 738 h 1395"/>
                <a:gd name="T16" fmla="*/ 238 w 1145"/>
                <a:gd name="T17" fmla="*/ 845 h 1395"/>
                <a:gd name="T18" fmla="*/ 298 w 1145"/>
                <a:gd name="T19" fmla="*/ 951 h 1395"/>
                <a:gd name="T20" fmla="*/ 372 w 1145"/>
                <a:gd name="T21" fmla="*/ 1039 h 1395"/>
                <a:gd name="T22" fmla="*/ 455 w 1145"/>
                <a:gd name="T23" fmla="*/ 1106 h 1395"/>
                <a:gd name="T24" fmla="*/ 544 w 1145"/>
                <a:gd name="T25" fmla="*/ 1150 h 1395"/>
                <a:gd name="T26" fmla="*/ 637 w 1145"/>
                <a:gd name="T27" fmla="*/ 1170 h 1395"/>
                <a:gd name="T28" fmla="*/ 728 w 1145"/>
                <a:gd name="T29" fmla="*/ 1162 h 1395"/>
                <a:gd name="T30" fmla="*/ 809 w 1145"/>
                <a:gd name="T31" fmla="*/ 1127 h 1395"/>
                <a:gd name="T32" fmla="*/ 872 w 1145"/>
                <a:gd name="T33" fmla="*/ 1070 h 1395"/>
                <a:gd name="T34" fmla="*/ 919 w 1145"/>
                <a:gd name="T35" fmla="*/ 997 h 1395"/>
                <a:gd name="T36" fmla="*/ 949 w 1145"/>
                <a:gd name="T37" fmla="*/ 911 h 1395"/>
                <a:gd name="T38" fmla="*/ 961 w 1145"/>
                <a:gd name="T39" fmla="*/ 814 h 1395"/>
                <a:gd name="T40" fmla="*/ 954 w 1145"/>
                <a:gd name="T41" fmla="*/ 710 h 1395"/>
                <a:gd name="T42" fmla="*/ 928 w 1145"/>
                <a:gd name="T43" fmla="*/ 603 h 1395"/>
                <a:gd name="T44" fmla="*/ 879 w 1145"/>
                <a:gd name="T45" fmla="*/ 494 h 1395"/>
                <a:gd name="T46" fmla="*/ 813 w 1145"/>
                <a:gd name="T47" fmla="*/ 398 h 1395"/>
                <a:gd name="T48" fmla="*/ 733 w 1145"/>
                <a:gd name="T49" fmla="*/ 320 h 1395"/>
                <a:gd name="T50" fmla="*/ 646 w 1145"/>
                <a:gd name="T51" fmla="*/ 264 h 1395"/>
                <a:gd name="T52" fmla="*/ 555 w 1145"/>
                <a:gd name="T53" fmla="*/ 231 h 1395"/>
                <a:gd name="T54" fmla="*/ 440 w 1145"/>
                <a:gd name="T55" fmla="*/ 0 h 1395"/>
                <a:gd name="T56" fmla="*/ 550 w 1145"/>
                <a:gd name="T57" fmla="*/ 11 h 1395"/>
                <a:gd name="T58" fmla="*/ 660 w 1145"/>
                <a:gd name="T59" fmla="*/ 48 h 1395"/>
                <a:gd name="T60" fmla="*/ 767 w 1145"/>
                <a:gd name="T61" fmla="*/ 108 h 1395"/>
                <a:gd name="T62" fmla="*/ 866 w 1145"/>
                <a:gd name="T63" fmla="*/ 191 h 1395"/>
                <a:gd name="T64" fmla="*/ 955 w 1145"/>
                <a:gd name="T65" fmla="*/ 293 h 1395"/>
                <a:gd name="T66" fmla="*/ 1033 w 1145"/>
                <a:gd name="T67" fmla="*/ 413 h 1395"/>
                <a:gd name="T68" fmla="*/ 1092 w 1145"/>
                <a:gd name="T69" fmla="*/ 544 h 1395"/>
                <a:gd name="T70" fmla="*/ 1128 w 1145"/>
                <a:gd name="T71" fmla="*/ 675 h 1395"/>
                <a:gd name="T72" fmla="*/ 1144 w 1145"/>
                <a:gd name="T73" fmla="*/ 802 h 1395"/>
                <a:gd name="T74" fmla="*/ 1141 w 1145"/>
                <a:gd name="T75" fmla="*/ 925 h 1395"/>
                <a:gd name="T76" fmla="*/ 1120 w 1145"/>
                <a:gd name="T77" fmla="*/ 1040 h 1395"/>
                <a:gd name="T78" fmla="*/ 1082 w 1145"/>
                <a:gd name="T79" fmla="*/ 1144 h 1395"/>
                <a:gd name="T80" fmla="*/ 1026 w 1145"/>
                <a:gd name="T81" fmla="*/ 1234 h 1395"/>
                <a:gd name="T82" fmla="*/ 954 w 1145"/>
                <a:gd name="T83" fmla="*/ 1306 h 1395"/>
                <a:gd name="T84" fmla="*/ 865 w 1145"/>
                <a:gd name="T85" fmla="*/ 1360 h 1395"/>
                <a:gd name="T86" fmla="*/ 759 w 1145"/>
                <a:gd name="T87" fmla="*/ 1390 h 1395"/>
                <a:gd name="T88" fmla="*/ 650 w 1145"/>
                <a:gd name="T89" fmla="*/ 1392 h 1395"/>
                <a:gd name="T90" fmla="*/ 540 w 1145"/>
                <a:gd name="T91" fmla="*/ 1369 h 1395"/>
                <a:gd name="T92" fmla="*/ 432 w 1145"/>
                <a:gd name="T93" fmla="*/ 1319 h 1395"/>
                <a:gd name="T94" fmla="*/ 328 w 1145"/>
                <a:gd name="T95" fmla="*/ 1248 h 1395"/>
                <a:gd name="T96" fmla="*/ 233 w 1145"/>
                <a:gd name="T97" fmla="*/ 1156 h 1395"/>
                <a:gd name="T98" fmla="*/ 149 w 1145"/>
                <a:gd name="T99" fmla="*/ 1044 h 1395"/>
                <a:gd name="T100" fmla="*/ 80 w 1145"/>
                <a:gd name="T101" fmla="*/ 915 h 1395"/>
                <a:gd name="T102" fmla="*/ 34 w 1145"/>
                <a:gd name="T103" fmla="*/ 785 h 1395"/>
                <a:gd name="T104" fmla="*/ 6 w 1145"/>
                <a:gd name="T105" fmla="*/ 655 h 1395"/>
                <a:gd name="T106" fmla="*/ 0 w 1145"/>
                <a:gd name="T107" fmla="*/ 530 h 1395"/>
                <a:gd name="T108" fmla="*/ 12 w 1145"/>
                <a:gd name="T109" fmla="*/ 411 h 1395"/>
                <a:gd name="T110" fmla="*/ 42 w 1145"/>
                <a:gd name="T111" fmla="*/ 302 h 1395"/>
                <a:gd name="T112" fmla="*/ 89 w 1145"/>
                <a:gd name="T113" fmla="*/ 204 h 1395"/>
                <a:gd name="T114" fmla="*/ 153 w 1145"/>
                <a:gd name="T115" fmla="*/ 123 h 1395"/>
                <a:gd name="T116" fmla="*/ 234 w 1145"/>
                <a:gd name="T117" fmla="*/ 58 h 1395"/>
                <a:gd name="T118" fmla="*/ 332 w 1145"/>
                <a:gd name="T119" fmla="*/ 17 h 1395"/>
                <a:gd name="T120" fmla="*/ 440 w 1145"/>
                <a:gd name="T121" fmla="*/ 0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45" h="1395">
                  <a:moveTo>
                    <a:pt x="508" y="225"/>
                  </a:moveTo>
                  <a:lnTo>
                    <a:pt x="462" y="226"/>
                  </a:lnTo>
                  <a:lnTo>
                    <a:pt x="417" y="233"/>
                  </a:lnTo>
                  <a:lnTo>
                    <a:pt x="374" y="248"/>
                  </a:lnTo>
                  <a:lnTo>
                    <a:pt x="336" y="268"/>
                  </a:lnTo>
                  <a:lnTo>
                    <a:pt x="303" y="294"/>
                  </a:lnTo>
                  <a:lnTo>
                    <a:pt x="273" y="324"/>
                  </a:lnTo>
                  <a:lnTo>
                    <a:pt x="247" y="358"/>
                  </a:lnTo>
                  <a:lnTo>
                    <a:pt x="226" y="398"/>
                  </a:lnTo>
                  <a:lnTo>
                    <a:pt x="209" y="439"/>
                  </a:lnTo>
                  <a:lnTo>
                    <a:pt x="196" y="484"/>
                  </a:lnTo>
                  <a:lnTo>
                    <a:pt x="188" y="531"/>
                  </a:lnTo>
                  <a:lnTo>
                    <a:pt x="184" y="581"/>
                  </a:lnTo>
                  <a:lnTo>
                    <a:pt x="186" y="632"/>
                  </a:lnTo>
                  <a:lnTo>
                    <a:pt x="191" y="686"/>
                  </a:lnTo>
                  <a:lnTo>
                    <a:pt x="201" y="738"/>
                  </a:lnTo>
                  <a:lnTo>
                    <a:pt x="218" y="792"/>
                  </a:lnTo>
                  <a:lnTo>
                    <a:pt x="238" y="845"/>
                  </a:lnTo>
                  <a:lnTo>
                    <a:pt x="265" y="900"/>
                  </a:lnTo>
                  <a:lnTo>
                    <a:pt x="298" y="951"/>
                  </a:lnTo>
                  <a:lnTo>
                    <a:pt x="332" y="997"/>
                  </a:lnTo>
                  <a:lnTo>
                    <a:pt x="372" y="1039"/>
                  </a:lnTo>
                  <a:lnTo>
                    <a:pt x="412" y="1076"/>
                  </a:lnTo>
                  <a:lnTo>
                    <a:pt x="455" y="1106"/>
                  </a:lnTo>
                  <a:lnTo>
                    <a:pt x="500" y="1131"/>
                  </a:lnTo>
                  <a:lnTo>
                    <a:pt x="544" y="1150"/>
                  </a:lnTo>
                  <a:lnTo>
                    <a:pt x="591" y="1163"/>
                  </a:lnTo>
                  <a:lnTo>
                    <a:pt x="637" y="1170"/>
                  </a:lnTo>
                  <a:lnTo>
                    <a:pt x="683" y="1170"/>
                  </a:lnTo>
                  <a:lnTo>
                    <a:pt x="728" y="1162"/>
                  </a:lnTo>
                  <a:lnTo>
                    <a:pt x="771" y="1146"/>
                  </a:lnTo>
                  <a:lnTo>
                    <a:pt x="809" y="1127"/>
                  </a:lnTo>
                  <a:lnTo>
                    <a:pt x="843" y="1101"/>
                  </a:lnTo>
                  <a:lnTo>
                    <a:pt x="872" y="1070"/>
                  </a:lnTo>
                  <a:lnTo>
                    <a:pt x="898" y="1036"/>
                  </a:lnTo>
                  <a:lnTo>
                    <a:pt x="919" y="997"/>
                  </a:lnTo>
                  <a:lnTo>
                    <a:pt x="936" y="955"/>
                  </a:lnTo>
                  <a:lnTo>
                    <a:pt x="949" y="911"/>
                  </a:lnTo>
                  <a:lnTo>
                    <a:pt x="957" y="864"/>
                  </a:lnTo>
                  <a:lnTo>
                    <a:pt x="961" y="814"/>
                  </a:lnTo>
                  <a:lnTo>
                    <a:pt x="959" y="763"/>
                  </a:lnTo>
                  <a:lnTo>
                    <a:pt x="954" y="710"/>
                  </a:lnTo>
                  <a:lnTo>
                    <a:pt x="944" y="657"/>
                  </a:lnTo>
                  <a:lnTo>
                    <a:pt x="928" y="603"/>
                  </a:lnTo>
                  <a:lnTo>
                    <a:pt x="907" y="549"/>
                  </a:lnTo>
                  <a:lnTo>
                    <a:pt x="879" y="494"/>
                  </a:lnTo>
                  <a:lnTo>
                    <a:pt x="848" y="443"/>
                  </a:lnTo>
                  <a:lnTo>
                    <a:pt x="813" y="398"/>
                  </a:lnTo>
                  <a:lnTo>
                    <a:pt x="775" y="356"/>
                  </a:lnTo>
                  <a:lnTo>
                    <a:pt x="733" y="320"/>
                  </a:lnTo>
                  <a:lnTo>
                    <a:pt x="691" y="289"/>
                  </a:lnTo>
                  <a:lnTo>
                    <a:pt x="646" y="264"/>
                  </a:lnTo>
                  <a:lnTo>
                    <a:pt x="601" y="244"/>
                  </a:lnTo>
                  <a:lnTo>
                    <a:pt x="555" y="231"/>
                  </a:lnTo>
                  <a:lnTo>
                    <a:pt x="508" y="225"/>
                  </a:lnTo>
                  <a:close/>
                  <a:moveTo>
                    <a:pt x="440" y="0"/>
                  </a:moveTo>
                  <a:lnTo>
                    <a:pt x="495" y="2"/>
                  </a:lnTo>
                  <a:lnTo>
                    <a:pt x="550" y="11"/>
                  </a:lnTo>
                  <a:lnTo>
                    <a:pt x="606" y="26"/>
                  </a:lnTo>
                  <a:lnTo>
                    <a:pt x="660" y="48"/>
                  </a:lnTo>
                  <a:lnTo>
                    <a:pt x="713" y="76"/>
                  </a:lnTo>
                  <a:lnTo>
                    <a:pt x="767" y="108"/>
                  </a:lnTo>
                  <a:lnTo>
                    <a:pt x="818" y="146"/>
                  </a:lnTo>
                  <a:lnTo>
                    <a:pt x="866" y="191"/>
                  </a:lnTo>
                  <a:lnTo>
                    <a:pt x="912" y="239"/>
                  </a:lnTo>
                  <a:lnTo>
                    <a:pt x="955" y="293"/>
                  </a:lnTo>
                  <a:lnTo>
                    <a:pt x="996" y="350"/>
                  </a:lnTo>
                  <a:lnTo>
                    <a:pt x="1033" y="413"/>
                  </a:lnTo>
                  <a:lnTo>
                    <a:pt x="1065" y="480"/>
                  </a:lnTo>
                  <a:lnTo>
                    <a:pt x="1092" y="544"/>
                  </a:lnTo>
                  <a:lnTo>
                    <a:pt x="1111" y="610"/>
                  </a:lnTo>
                  <a:lnTo>
                    <a:pt x="1128" y="675"/>
                  </a:lnTo>
                  <a:lnTo>
                    <a:pt x="1139" y="739"/>
                  </a:lnTo>
                  <a:lnTo>
                    <a:pt x="1144" y="802"/>
                  </a:lnTo>
                  <a:lnTo>
                    <a:pt x="1145" y="865"/>
                  </a:lnTo>
                  <a:lnTo>
                    <a:pt x="1141" y="925"/>
                  </a:lnTo>
                  <a:lnTo>
                    <a:pt x="1133" y="984"/>
                  </a:lnTo>
                  <a:lnTo>
                    <a:pt x="1120" y="1040"/>
                  </a:lnTo>
                  <a:lnTo>
                    <a:pt x="1103" y="1093"/>
                  </a:lnTo>
                  <a:lnTo>
                    <a:pt x="1082" y="1144"/>
                  </a:lnTo>
                  <a:lnTo>
                    <a:pt x="1056" y="1191"/>
                  </a:lnTo>
                  <a:lnTo>
                    <a:pt x="1026" y="1234"/>
                  </a:lnTo>
                  <a:lnTo>
                    <a:pt x="992" y="1272"/>
                  </a:lnTo>
                  <a:lnTo>
                    <a:pt x="954" y="1306"/>
                  </a:lnTo>
                  <a:lnTo>
                    <a:pt x="911" y="1336"/>
                  </a:lnTo>
                  <a:lnTo>
                    <a:pt x="865" y="1360"/>
                  </a:lnTo>
                  <a:lnTo>
                    <a:pt x="814" y="1379"/>
                  </a:lnTo>
                  <a:lnTo>
                    <a:pt x="759" y="1390"/>
                  </a:lnTo>
                  <a:lnTo>
                    <a:pt x="705" y="1395"/>
                  </a:lnTo>
                  <a:lnTo>
                    <a:pt x="650" y="1392"/>
                  </a:lnTo>
                  <a:lnTo>
                    <a:pt x="595" y="1383"/>
                  </a:lnTo>
                  <a:lnTo>
                    <a:pt x="540" y="1369"/>
                  </a:lnTo>
                  <a:lnTo>
                    <a:pt x="485" y="1347"/>
                  </a:lnTo>
                  <a:lnTo>
                    <a:pt x="432" y="1319"/>
                  </a:lnTo>
                  <a:lnTo>
                    <a:pt x="379" y="1286"/>
                  </a:lnTo>
                  <a:lnTo>
                    <a:pt x="328" y="1248"/>
                  </a:lnTo>
                  <a:lnTo>
                    <a:pt x="279" y="1204"/>
                  </a:lnTo>
                  <a:lnTo>
                    <a:pt x="233" y="1156"/>
                  </a:lnTo>
                  <a:lnTo>
                    <a:pt x="190" y="1102"/>
                  </a:lnTo>
                  <a:lnTo>
                    <a:pt x="149" y="1044"/>
                  </a:lnTo>
                  <a:lnTo>
                    <a:pt x="112" y="981"/>
                  </a:lnTo>
                  <a:lnTo>
                    <a:pt x="80" y="915"/>
                  </a:lnTo>
                  <a:lnTo>
                    <a:pt x="55" y="850"/>
                  </a:lnTo>
                  <a:lnTo>
                    <a:pt x="34" y="785"/>
                  </a:lnTo>
                  <a:lnTo>
                    <a:pt x="18" y="721"/>
                  </a:lnTo>
                  <a:lnTo>
                    <a:pt x="6" y="655"/>
                  </a:lnTo>
                  <a:lnTo>
                    <a:pt x="1" y="593"/>
                  </a:lnTo>
                  <a:lnTo>
                    <a:pt x="0" y="530"/>
                  </a:lnTo>
                  <a:lnTo>
                    <a:pt x="4" y="470"/>
                  </a:lnTo>
                  <a:lnTo>
                    <a:pt x="12" y="411"/>
                  </a:lnTo>
                  <a:lnTo>
                    <a:pt x="25" y="354"/>
                  </a:lnTo>
                  <a:lnTo>
                    <a:pt x="42" y="302"/>
                  </a:lnTo>
                  <a:lnTo>
                    <a:pt x="63" y="251"/>
                  </a:lnTo>
                  <a:lnTo>
                    <a:pt x="89" y="204"/>
                  </a:lnTo>
                  <a:lnTo>
                    <a:pt x="119" y="161"/>
                  </a:lnTo>
                  <a:lnTo>
                    <a:pt x="153" y="123"/>
                  </a:lnTo>
                  <a:lnTo>
                    <a:pt x="192" y="89"/>
                  </a:lnTo>
                  <a:lnTo>
                    <a:pt x="234" y="58"/>
                  </a:lnTo>
                  <a:lnTo>
                    <a:pt x="280" y="35"/>
                  </a:lnTo>
                  <a:lnTo>
                    <a:pt x="332" y="17"/>
                  </a:lnTo>
                  <a:lnTo>
                    <a:pt x="385" y="5"/>
                  </a:lnTo>
                  <a:lnTo>
                    <a:pt x="440" y="0"/>
                  </a:lnTo>
                  <a:close/>
                </a:path>
              </a:pathLst>
            </a:custGeom>
            <a:solidFill>
              <a:schemeClr val="accent4"/>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mn-lt"/>
              </a:endParaRPr>
            </a:p>
          </p:txBody>
        </p:sp>
        <p:sp>
          <p:nvSpPr>
            <p:cNvPr id="25" name="Freeform 343"/>
            <p:cNvSpPr/>
            <p:nvPr/>
          </p:nvSpPr>
          <p:spPr bwMode="auto">
            <a:xfrm>
              <a:off x="2390689" y="3541720"/>
              <a:ext cx="534178" cy="651614"/>
            </a:xfrm>
            <a:custGeom>
              <a:avLst/>
              <a:gdLst>
                <a:gd name="T0" fmla="*/ 195 w 514"/>
                <a:gd name="T1" fmla="*/ 0 h 627"/>
                <a:gd name="T2" fmla="*/ 230 w 514"/>
                <a:gd name="T3" fmla="*/ 2 h 627"/>
                <a:gd name="T4" fmla="*/ 267 w 514"/>
                <a:gd name="T5" fmla="*/ 10 h 627"/>
                <a:gd name="T6" fmla="*/ 302 w 514"/>
                <a:gd name="T7" fmla="*/ 24 h 627"/>
                <a:gd name="T8" fmla="*/ 338 w 514"/>
                <a:gd name="T9" fmla="*/ 44 h 627"/>
                <a:gd name="T10" fmla="*/ 370 w 514"/>
                <a:gd name="T11" fmla="*/ 69 h 627"/>
                <a:gd name="T12" fmla="*/ 402 w 514"/>
                <a:gd name="T13" fmla="*/ 99 h 627"/>
                <a:gd name="T14" fmla="*/ 431 w 514"/>
                <a:gd name="T15" fmla="*/ 134 h 627"/>
                <a:gd name="T16" fmla="*/ 457 w 514"/>
                <a:gd name="T17" fmla="*/ 172 h 627"/>
                <a:gd name="T18" fmla="*/ 478 w 514"/>
                <a:gd name="T19" fmla="*/ 216 h 627"/>
                <a:gd name="T20" fmla="*/ 495 w 514"/>
                <a:gd name="T21" fmla="*/ 260 h 627"/>
                <a:gd name="T22" fmla="*/ 507 w 514"/>
                <a:gd name="T23" fmla="*/ 306 h 627"/>
                <a:gd name="T24" fmla="*/ 513 w 514"/>
                <a:gd name="T25" fmla="*/ 350 h 627"/>
                <a:gd name="T26" fmla="*/ 514 w 514"/>
                <a:gd name="T27" fmla="*/ 394 h 627"/>
                <a:gd name="T28" fmla="*/ 510 w 514"/>
                <a:gd name="T29" fmla="*/ 434 h 627"/>
                <a:gd name="T30" fmla="*/ 501 w 514"/>
                <a:gd name="T31" fmla="*/ 473 h 627"/>
                <a:gd name="T32" fmla="*/ 487 w 514"/>
                <a:gd name="T33" fmla="*/ 510 h 627"/>
                <a:gd name="T34" fmla="*/ 470 w 514"/>
                <a:gd name="T35" fmla="*/ 541 h 627"/>
                <a:gd name="T36" fmla="*/ 446 w 514"/>
                <a:gd name="T37" fmla="*/ 570 h 627"/>
                <a:gd name="T38" fmla="*/ 420 w 514"/>
                <a:gd name="T39" fmla="*/ 593 h 627"/>
                <a:gd name="T40" fmla="*/ 389 w 514"/>
                <a:gd name="T41" fmla="*/ 611 h 627"/>
                <a:gd name="T42" fmla="*/ 355 w 514"/>
                <a:gd name="T43" fmla="*/ 621 h 627"/>
                <a:gd name="T44" fmla="*/ 319 w 514"/>
                <a:gd name="T45" fmla="*/ 627 h 627"/>
                <a:gd name="T46" fmla="*/ 283 w 514"/>
                <a:gd name="T47" fmla="*/ 624 h 627"/>
                <a:gd name="T48" fmla="*/ 247 w 514"/>
                <a:gd name="T49" fmla="*/ 616 h 627"/>
                <a:gd name="T50" fmla="*/ 211 w 514"/>
                <a:gd name="T51" fmla="*/ 602 h 627"/>
                <a:gd name="T52" fmla="*/ 177 w 514"/>
                <a:gd name="T53" fmla="*/ 582 h 627"/>
                <a:gd name="T54" fmla="*/ 143 w 514"/>
                <a:gd name="T55" fmla="*/ 557 h 627"/>
                <a:gd name="T56" fmla="*/ 111 w 514"/>
                <a:gd name="T57" fmla="*/ 527 h 627"/>
                <a:gd name="T58" fmla="*/ 82 w 514"/>
                <a:gd name="T59" fmla="*/ 493 h 627"/>
                <a:gd name="T60" fmla="*/ 57 w 514"/>
                <a:gd name="T61" fmla="*/ 454 h 627"/>
                <a:gd name="T62" fmla="*/ 35 w 514"/>
                <a:gd name="T63" fmla="*/ 411 h 627"/>
                <a:gd name="T64" fmla="*/ 18 w 514"/>
                <a:gd name="T65" fmla="*/ 366 h 627"/>
                <a:gd name="T66" fmla="*/ 6 w 514"/>
                <a:gd name="T67" fmla="*/ 320 h 627"/>
                <a:gd name="T68" fmla="*/ 1 w 514"/>
                <a:gd name="T69" fmla="*/ 277 h 627"/>
                <a:gd name="T70" fmla="*/ 0 w 514"/>
                <a:gd name="T71" fmla="*/ 234 h 627"/>
                <a:gd name="T72" fmla="*/ 4 w 514"/>
                <a:gd name="T73" fmla="*/ 192 h 627"/>
                <a:gd name="T74" fmla="*/ 13 w 514"/>
                <a:gd name="T75" fmla="*/ 153 h 627"/>
                <a:gd name="T76" fmla="*/ 26 w 514"/>
                <a:gd name="T77" fmla="*/ 117 h 627"/>
                <a:gd name="T78" fmla="*/ 44 w 514"/>
                <a:gd name="T79" fmla="*/ 85 h 627"/>
                <a:gd name="T80" fmla="*/ 67 w 514"/>
                <a:gd name="T81" fmla="*/ 57 h 627"/>
                <a:gd name="T82" fmla="*/ 94 w 514"/>
                <a:gd name="T83" fmla="*/ 34 h 627"/>
                <a:gd name="T84" fmla="*/ 126 w 514"/>
                <a:gd name="T85" fmla="*/ 15 h 627"/>
                <a:gd name="T86" fmla="*/ 160 w 514"/>
                <a:gd name="T87" fmla="*/ 5 h 627"/>
                <a:gd name="T88" fmla="*/ 195 w 514"/>
                <a:gd name="T89" fmla="*/ 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4" h="627">
                  <a:moveTo>
                    <a:pt x="195" y="0"/>
                  </a:moveTo>
                  <a:lnTo>
                    <a:pt x="230" y="2"/>
                  </a:lnTo>
                  <a:lnTo>
                    <a:pt x="267" y="10"/>
                  </a:lnTo>
                  <a:lnTo>
                    <a:pt x="302" y="24"/>
                  </a:lnTo>
                  <a:lnTo>
                    <a:pt x="338" y="44"/>
                  </a:lnTo>
                  <a:lnTo>
                    <a:pt x="370" y="69"/>
                  </a:lnTo>
                  <a:lnTo>
                    <a:pt x="402" y="99"/>
                  </a:lnTo>
                  <a:lnTo>
                    <a:pt x="431" y="134"/>
                  </a:lnTo>
                  <a:lnTo>
                    <a:pt x="457" y="172"/>
                  </a:lnTo>
                  <a:lnTo>
                    <a:pt x="478" y="216"/>
                  </a:lnTo>
                  <a:lnTo>
                    <a:pt x="495" y="260"/>
                  </a:lnTo>
                  <a:lnTo>
                    <a:pt x="507" y="306"/>
                  </a:lnTo>
                  <a:lnTo>
                    <a:pt x="513" y="350"/>
                  </a:lnTo>
                  <a:lnTo>
                    <a:pt x="514" y="394"/>
                  </a:lnTo>
                  <a:lnTo>
                    <a:pt x="510" y="434"/>
                  </a:lnTo>
                  <a:lnTo>
                    <a:pt x="501" y="473"/>
                  </a:lnTo>
                  <a:lnTo>
                    <a:pt x="487" y="510"/>
                  </a:lnTo>
                  <a:lnTo>
                    <a:pt x="470" y="541"/>
                  </a:lnTo>
                  <a:lnTo>
                    <a:pt x="446" y="570"/>
                  </a:lnTo>
                  <a:lnTo>
                    <a:pt x="420" y="593"/>
                  </a:lnTo>
                  <a:lnTo>
                    <a:pt x="389" y="611"/>
                  </a:lnTo>
                  <a:lnTo>
                    <a:pt x="355" y="621"/>
                  </a:lnTo>
                  <a:lnTo>
                    <a:pt x="319" y="627"/>
                  </a:lnTo>
                  <a:lnTo>
                    <a:pt x="283" y="624"/>
                  </a:lnTo>
                  <a:lnTo>
                    <a:pt x="247" y="616"/>
                  </a:lnTo>
                  <a:lnTo>
                    <a:pt x="211" y="602"/>
                  </a:lnTo>
                  <a:lnTo>
                    <a:pt x="177" y="582"/>
                  </a:lnTo>
                  <a:lnTo>
                    <a:pt x="143" y="557"/>
                  </a:lnTo>
                  <a:lnTo>
                    <a:pt x="111" y="527"/>
                  </a:lnTo>
                  <a:lnTo>
                    <a:pt x="82" y="493"/>
                  </a:lnTo>
                  <a:lnTo>
                    <a:pt x="57" y="454"/>
                  </a:lnTo>
                  <a:lnTo>
                    <a:pt x="35" y="411"/>
                  </a:lnTo>
                  <a:lnTo>
                    <a:pt x="18" y="366"/>
                  </a:lnTo>
                  <a:lnTo>
                    <a:pt x="6" y="320"/>
                  </a:lnTo>
                  <a:lnTo>
                    <a:pt x="1" y="277"/>
                  </a:lnTo>
                  <a:lnTo>
                    <a:pt x="0" y="234"/>
                  </a:lnTo>
                  <a:lnTo>
                    <a:pt x="4" y="192"/>
                  </a:lnTo>
                  <a:lnTo>
                    <a:pt x="13" y="153"/>
                  </a:lnTo>
                  <a:lnTo>
                    <a:pt x="26" y="117"/>
                  </a:lnTo>
                  <a:lnTo>
                    <a:pt x="44" y="85"/>
                  </a:lnTo>
                  <a:lnTo>
                    <a:pt x="67" y="57"/>
                  </a:lnTo>
                  <a:lnTo>
                    <a:pt x="94" y="34"/>
                  </a:lnTo>
                  <a:lnTo>
                    <a:pt x="126" y="15"/>
                  </a:lnTo>
                  <a:lnTo>
                    <a:pt x="160" y="5"/>
                  </a:lnTo>
                  <a:lnTo>
                    <a:pt x="195" y="0"/>
                  </a:lnTo>
                  <a:close/>
                </a:path>
              </a:pathLst>
            </a:custGeom>
            <a:solidFill>
              <a:schemeClr val="accent5">
                <a:lumMod val="75000"/>
              </a:scheme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mn-lt"/>
              </a:endParaRPr>
            </a:p>
          </p:txBody>
        </p:sp>
        <p:grpSp>
          <p:nvGrpSpPr>
            <p:cNvPr id="26" name="Group 48"/>
            <p:cNvGrpSpPr/>
            <p:nvPr/>
          </p:nvGrpSpPr>
          <p:grpSpPr>
            <a:xfrm>
              <a:off x="2756508" y="1909046"/>
              <a:ext cx="1840525" cy="1943412"/>
              <a:chOff x="2756508" y="1909046"/>
              <a:chExt cx="1840525" cy="1943412"/>
            </a:xfrm>
          </p:grpSpPr>
          <p:sp>
            <p:nvSpPr>
              <p:cNvPr id="56" name="Freeform 344"/>
              <p:cNvSpPr/>
              <p:nvPr/>
            </p:nvSpPr>
            <p:spPr bwMode="auto">
              <a:xfrm>
                <a:off x="2756508" y="3588487"/>
                <a:ext cx="247344" cy="263971"/>
              </a:xfrm>
              <a:custGeom>
                <a:avLst/>
                <a:gdLst>
                  <a:gd name="T0" fmla="*/ 223 w 238"/>
                  <a:gd name="T1" fmla="*/ 0 h 254"/>
                  <a:gd name="T2" fmla="*/ 238 w 238"/>
                  <a:gd name="T3" fmla="*/ 15 h 254"/>
                  <a:gd name="T4" fmla="*/ 38 w 238"/>
                  <a:gd name="T5" fmla="*/ 229 h 254"/>
                  <a:gd name="T6" fmla="*/ 0 w 238"/>
                  <a:gd name="T7" fmla="*/ 254 h 254"/>
                  <a:gd name="T8" fmla="*/ 24 w 238"/>
                  <a:gd name="T9" fmla="*/ 214 h 254"/>
                  <a:gd name="T10" fmla="*/ 223 w 238"/>
                  <a:gd name="T11" fmla="*/ 0 h 254"/>
                </a:gdLst>
                <a:ahLst/>
                <a:cxnLst>
                  <a:cxn ang="0">
                    <a:pos x="T0" y="T1"/>
                  </a:cxn>
                  <a:cxn ang="0">
                    <a:pos x="T2" y="T3"/>
                  </a:cxn>
                  <a:cxn ang="0">
                    <a:pos x="T4" y="T5"/>
                  </a:cxn>
                  <a:cxn ang="0">
                    <a:pos x="T6" y="T7"/>
                  </a:cxn>
                  <a:cxn ang="0">
                    <a:pos x="T8" y="T9"/>
                  </a:cxn>
                  <a:cxn ang="0">
                    <a:pos x="T10" y="T11"/>
                  </a:cxn>
                </a:cxnLst>
                <a:rect l="0" t="0" r="r" b="b"/>
                <a:pathLst>
                  <a:path w="238" h="254">
                    <a:moveTo>
                      <a:pt x="223" y="0"/>
                    </a:moveTo>
                    <a:lnTo>
                      <a:pt x="238" y="15"/>
                    </a:lnTo>
                    <a:lnTo>
                      <a:pt x="38" y="229"/>
                    </a:lnTo>
                    <a:lnTo>
                      <a:pt x="0" y="254"/>
                    </a:lnTo>
                    <a:lnTo>
                      <a:pt x="24" y="214"/>
                    </a:lnTo>
                    <a:lnTo>
                      <a:pt x="223"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mn-lt"/>
                </a:endParaRPr>
              </a:p>
            </p:txBody>
          </p:sp>
          <p:sp>
            <p:nvSpPr>
              <p:cNvPr id="57" name="Freeform 345"/>
              <p:cNvSpPr/>
              <p:nvPr/>
            </p:nvSpPr>
            <p:spPr bwMode="auto">
              <a:xfrm>
                <a:off x="3862278" y="2104427"/>
                <a:ext cx="734755" cy="570553"/>
              </a:xfrm>
              <a:custGeom>
                <a:avLst/>
                <a:gdLst>
                  <a:gd name="T0" fmla="*/ 579 w 707"/>
                  <a:gd name="T1" fmla="*/ 0 h 549"/>
                  <a:gd name="T2" fmla="*/ 604 w 707"/>
                  <a:gd name="T3" fmla="*/ 4 h 549"/>
                  <a:gd name="T4" fmla="*/ 627 w 707"/>
                  <a:gd name="T5" fmla="*/ 12 h 549"/>
                  <a:gd name="T6" fmla="*/ 647 w 707"/>
                  <a:gd name="T7" fmla="*/ 24 h 549"/>
                  <a:gd name="T8" fmla="*/ 665 w 707"/>
                  <a:gd name="T9" fmla="*/ 38 h 549"/>
                  <a:gd name="T10" fmla="*/ 680 w 707"/>
                  <a:gd name="T11" fmla="*/ 54 h 549"/>
                  <a:gd name="T12" fmla="*/ 692 w 707"/>
                  <a:gd name="T13" fmla="*/ 71 h 549"/>
                  <a:gd name="T14" fmla="*/ 701 w 707"/>
                  <a:gd name="T15" fmla="*/ 89 h 549"/>
                  <a:gd name="T16" fmla="*/ 707 w 707"/>
                  <a:gd name="T17" fmla="*/ 121 h 549"/>
                  <a:gd name="T18" fmla="*/ 707 w 707"/>
                  <a:gd name="T19" fmla="*/ 152 h 549"/>
                  <a:gd name="T20" fmla="*/ 702 w 707"/>
                  <a:gd name="T21" fmla="*/ 182 h 549"/>
                  <a:gd name="T22" fmla="*/ 692 w 707"/>
                  <a:gd name="T23" fmla="*/ 211 h 549"/>
                  <a:gd name="T24" fmla="*/ 678 w 707"/>
                  <a:gd name="T25" fmla="*/ 238 h 549"/>
                  <a:gd name="T26" fmla="*/ 664 w 707"/>
                  <a:gd name="T27" fmla="*/ 263 h 549"/>
                  <a:gd name="T28" fmla="*/ 644 w 707"/>
                  <a:gd name="T29" fmla="*/ 292 h 549"/>
                  <a:gd name="T30" fmla="*/ 620 w 707"/>
                  <a:gd name="T31" fmla="*/ 317 h 549"/>
                  <a:gd name="T32" fmla="*/ 592 w 707"/>
                  <a:gd name="T33" fmla="*/ 339 h 549"/>
                  <a:gd name="T34" fmla="*/ 563 w 707"/>
                  <a:gd name="T35" fmla="*/ 359 h 549"/>
                  <a:gd name="T36" fmla="*/ 533 w 707"/>
                  <a:gd name="T37" fmla="*/ 376 h 549"/>
                  <a:gd name="T38" fmla="*/ 503 w 707"/>
                  <a:gd name="T39" fmla="*/ 390 h 549"/>
                  <a:gd name="T40" fmla="*/ 472 w 707"/>
                  <a:gd name="T41" fmla="*/ 405 h 549"/>
                  <a:gd name="T42" fmla="*/ 432 w 707"/>
                  <a:gd name="T43" fmla="*/ 419 h 549"/>
                  <a:gd name="T44" fmla="*/ 388 w 707"/>
                  <a:gd name="T45" fmla="*/ 435 h 549"/>
                  <a:gd name="T46" fmla="*/ 338 w 707"/>
                  <a:gd name="T47" fmla="*/ 452 h 549"/>
                  <a:gd name="T48" fmla="*/ 287 w 707"/>
                  <a:gd name="T49" fmla="*/ 467 h 549"/>
                  <a:gd name="T50" fmla="*/ 235 w 707"/>
                  <a:gd name="T51" fmla="*/ 483 h 549"/>
                  <a:gd name="T52" fmla="*/ 181 w 707"/>
                  <a:gd name="T53" fmla="*/ 499 h 549"/>
                  <a:gd name="T54" fmla="*/ 130 w 707"/>
                  <a:gd name="T55" fmla="*/ 513 h 549"/>
                  <a:gd name="T56" fmla="*/ 82 w 707"/>
                  <a:gd name="T57" fmla="*/ 526 h 549"/>
                  <a:gd name="T58" fmla="*/ 38 w 707"/>
                  <a:gd name="T59" fmla="*/ 538 h 549"/>
                  <a:gd name="T60" fmla="*/ 0 w 707"/>
                  <a:gd name="T61" fmla="*/ 549 h 549"/>
                  <a:gd name="T62" fmla="*/ 468 w 707"/>
                  <a:gd name="T63" fmla="*/ 46 h 549"/>
                  <a:gd name="T64" fmla="*/ 498 w 707"/>
                  <a:gd name="T65" fmla="*/ 24 h 549"/>
                  <a:gd name="T66" fmla="*/ 525 w 707"/>
                  <a:gd name="T67" fmla="*/ 9 h 549"/>
                  <a:gd name="T68" fmla="*/ 553 w 707"/>
                  <a:gd name="T69" fmla="*/ 1 h 549"/>
                  <a:gd name="T70" fmla="*/ 579 w 707"/>
                  <a:gd name="T71" fmla="*/ 0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7" h="549">
                    <a:moveTo>
                      <a:pt x="579" y="0"/>
                    </a:moveTo>
                    <a:lnTo>
                      <a:pt x="604" y="4"/>
                    </a:lnTo>
                    <a:lnTo>
                      <a:pt x="627" y="12"/>
                    </a:lnTo>
                    <a:lnTo>
                      <a:pt x="647" y="24"/>
                    </a:lnTo>
                    <a:lnTo>
                      <a:pt x="665" y="38"/>
                    </a:lnTo>
                    <a:lnTo>
                      <a:pt x="680" y="54"/>
                    </a:lnTo>
                    <a:lnTo>
                      <a:pt x="692" y="71"/>
                    </a:lnTo>
                    <a:lnTo>
                      <a:pt x="701" y="89"/>
                    </a:lnTo>
                    <a:lnTo>
                      <a:pt x="707" y="121"/>
                    </a:lnTo>
                    <a:lnTo>
                      <a:pt x="707" y="152"/>
                    </a:lnTo>
                    <a:lnTo>
                      <a:pt x="702" y="182"/>
                    </a:lnTo>
                    <a:lnTo>
                      <a:pt x="692" y="211"/>
                    </a:lnTo>
                    <a:lnTo>
                      <a:pt x="678" y="238"/>
                    </a:lnTo>
                    <a:lnTo>
                      <a:pt x="664" y="263"/>
                    </a:lnTo>
                    <a:lnTo>
                      <a:pt x="644" y="292"/>
                    </a:lnTo>
                    <a:lnTo>
                      <a:pt x="620" y="317"/>
                    </a:lnTo>
                    <a:lnTo>
                      <a:pt x="592" y="339"/>
                    </a:lnTo>
                    <a:lnTo>
                      <a:pt x="563" y="359"/>
                    </a:lnTo>
                    <a:lnTo>
                      <a:pt x="533" y="376"/>
                    </a:lnTo>
                    <a:lnTo>
                      <a:pt x="503" y="390"/>
                    </a:lnTo>
                    <a:lnTo>
                      <a:pt x="472" y="405"/>
                    </a:lnTo>
                    <a:lnTo>
                      <a:pt x="432" y="419"/>
                    </a:lnTo>
                    <a:lnTo>
                      <a:pt x="388" y="435"/>
                    </a:lnTo>
                    <a:lnTo>
                      <a:pt x="338" y="452"/>
                    </a:lnTo>
                    <a:lnTo>
                      <a:pt x="287" y="467"/>
                    </a:lnTo>
                    <a:lnTo>
                      <a:pt x="235" y="483"/>
                    </a:lnTo>
                    <a:lnTo>
                      <a:pt x="181" y="499"/>
                    </a:lnTo>
                    <a:lnTo>
                      <a:pt x="130" y="513"/>
                    </a:lnTo>
                    <a:lnTo>
                      <a:pt x="82" y="526"/>
                    </a:lnTo>
                    <a:lnTo>
                      <a:pt x="38" y="538"/>
                    </a:lnTo>
                    <a:lnTo>
                      <a:pt x="0" y="549"/>
                    </a:lnTo>
                    <a:lnTo>
                      <a:pt x="468" y="46"/>
                    </a:lnTo>
                    <a:lnTo>
                      <a:pt x="498" y="24"/>
                    </a:lnTo>
                    <a:lnTo>
                      <a:pt x="525" y="9"/>
                    </a:lnTo>
                    <a:lnTo>
                      <a:pt x="553" y="1"/>
                    </a:lnTo>
                    <a:lnTo>
                      <a:pt x="579" y="0"/>
                    </a:lnTo>
                    <a:close/>
                  </a:path>
                </a:pathLst>
              </a:custGeom>
              <a:solidFill>
                <a:schemeClr val="accent4"/>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mn-lt"/>
                </a:endParaRPr>
              </a:p>
            </p:txBody>
          </p:sp>
          <p:sp>
            <p:nvSpPr>
              <p:cNvPr id="58" name="Freeform 346"/>
              <p:cNvSpPr/>
              <p:nvPr/>
            </p:nvSpPr>
            <p:spPr bwMode="auto">
              <a:xfrm>
                <a:off x="3862278" y="2087798"/>
                <a:ext cx="666164" cy="587180"/>
              </a:xfrm>
              <a:custGeom>
                <a:avLst/>
                <a:gdLst>
                  <a:gd name="T0" fmla="*/ 583 w 641"/>
                  <a:gd name="T1" fmla="*/ 0 h 565"/>
                  <a:gd name="T2" fmla="*/ 599 w 641"/>
                  <a:gd name="T3" fmla="*/ 2 h 565"/>
                  <a:gd name="T4" fmla="*/ 613 w 641"/>
                  <a:gd name="T5" fmla="*/ 7 h 565"/>
                  <a:gd name="T6" fmla="*/ 624 w 641"/>
                  <a:gd name="T7" fmla="*/ 15 h 565"/>
                  <a:gd name="T8" fmla="*/ 631 w 641"/>
                  <a:gd name="T9" fmla="*/ 25 h 565"/>
                  <a:gd name="T10" fmla="*/ 638 w 641"/>
                  <a:gd name="T11" fmla="*/ 36 h 565"/>
                  <a:gd name="T12" fmla="*/ 641 w 641"/>
                  <a:gd name="T13" fmla="*/ 49 h 565"/>
                  <a:gd name="T14" fmla="*/ 639 w 641"/>
                  <a:gd name="T15" fmla="*/ 72 h 565"/>
                  <a:gd name="T16" fmla="*/ 633 w 641"/>
                  <a:gd name="T17" fmla="*/ 97 h 565"/>
                  <a:gd name="T18" fmla="*/ 622 w 641"/>
                  <a:gd name="T19" fmla="*/ 123 h 565"/>
                  <a:gd name="T20" fmla="*/ 608 w 641"/>
                  <a:gd name="T21" fmla="*/ 150 h 565"/>
                  <a:gd name="T22" fmla="*/ 592 w 641"/>
                  <a:gd name="T23" fmla="*/ 175 h 565"/>
                  <a:gd name="T24" fmla="*/ 576 w 641"/>
                  <a:gd name="T25" fmla="*/ 198 h 565"/>
                  <a:gd name="T26" fmla="*/ 550 w 641"/>
                  <a:gd name="T27" fmla="*/ 230 h 565"/>
                  <a:gd name="T28" fmla="*/ 520 w 641"/>
                  <a:gd name="T29" fmla="*/ 260 h 565"/>
                  <a:gd name="T30" fmla="*/ 489 w 641"/>
                  <a:gd name="T31" fmla="*/ 286 h 565"/>
                  <a:gd name="T32" fmla="*/ 456 w 641"/>
                  <a:gd name="T33" fmla="*/ 311 h 565"/>
                  <a:gd name="T34" fmla="*/ 425 w 641"/>
                  <a:gd name="T35" fmla="*/ 333 h 565"/>
                  <a:gd name="T36" fmla="*/ 397 w 641"/>
                  <a:gd name="T37" fmla="*/ 351 h 565"/>
                  <a:gd name="T38" fmla="*/ 363 w 641"/>
                  <a:gd name="T39" fmla="*/ 371 h 565"/>
                  <a:gd name="T40" fmla="*/ 325 w 641"/>
                  <a:gd name="T41" fmla="*/ 393 h 565"/>
                  <a:gd name="T42" fmla="*/ 284 w 641"/>
                  <a:gd name="T43" fmla="*/ 417 h 565"/>
                  <a:gd name="T44" fmla="*/ 240 w 641"/>
                  <a:gd name="T45" fmla="*/ 440 h 565"/>
                  <a:gd name="T46" fmla="*/ 195 w 641"/>
                  <a:gd name="T47" fmla="*/ 464 h 565"/>
                  <a:gd name="T48" fmla="*/ 151 w 641"/>
                  <a:gd name="T49" fmla="*/ 487 h 565"/>
                  <a:gd name="T50" fmla="*/ 109 w 641"/>
                  <a:gd name="T51" fmla="*/ 510 h 565"/>
                  <a:gd name="T52" fmla="*/ 68 w 641"/>
                  <a:gd name="T53" fmla="*/ 529 h 565"/>
                  <a:gd name="T54" fmla="*/ 32 w 641"/>
                  <a:gd name="T55" fmla="*/ 549 h 565"/>
                  <a:gd name="T56" fmla="*/ 0 w 641"/>
                  <a:gd name="T57" fmla="*/ 565 h 565"/>
                  <a:gd name="T58" fmla="*/ 468 w 641"/>
                  <a:gd name="T59" fmla="*/ 62 h 565"/>
                  <a:gd name="T60" fmla="*/ 495 w 641"/>
                  <a:gd name="T61" fmla="*/ 38 h 565"/>
                  <a:gd name="T62" fmla="*/ 520 w 641"/>
                  <a:gd name="T63" fmla="*/ 20 h 565"/>
                  <a:gd name="T64" fmla="*/ 544 w 641"/>
                  <a:gd name="T65" fmla="*/ 8 h 565"/>
                  <a:gd name="T66" fmla="*/ 565 w 641"/>
                  <a:gd name="T67" fmla="*/ 2 h 565"/>
                  <a:gd name="T68" fmla="*/ 583 w 641"/>
                  <a:gd name="T69"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1" h="565">
                    <a:moveTo>
                      <a:pt x="583" y="0"/>
                    </a:moveTo>
                    <a:lnTo>
                      <a:pt x="599" y="2"/>
                    </a:lnTo>
                    <a:lnTo>
                      <a:pt x="613" y="7"/>
                    </a:lnTo>
                    <a:lnTo>
                      <a:pt x="624" y="15"/>
                    </a:lnTo>
                    <a:lnTo>
                      <a:pt x="631" y="25"/>
                    </a:lnTo>
                    <a:lnTo>
                      <a:pt x="638" y="36"/>
                    </a:lnTo>
                    <a:lnTo>
                      <a:pt x="641" y="49"/>
                    </a:lnTo>
                    <a:lnTo>
                      <a:pt x="639" y="72"/>
                    </a:lnTo>
                    <a:lnTo>
                      <a:pt x="633" y="97"/>
                    </a:lnTo>
                    <a:lnTo>
                      <a:pt x="622" y="123"/>
                    </a:lnTo>
                    <a:lnTo>
                      <a:pt x="608" y="150"/>
                    </a:lnTo>
                    <a:lnTo>
                      <a:pt x="592" y="175"/>
                    </a:lnTo>
                    <a:lnTo>
                      <a:pt x="576" y="198"/>
                    </a:lnTo>
                    <a:lnTo>
                      <a:pt x="550" y="230"/>
                    </a:lnTo>
                    <a:lnTo>
                      <a:pt x="520" y="260"/>
                    </a:lnTo>
                    <a:lnTo>
                      <a:pt x="489" y="286"/>
                    </a:lnTo>
                    <a:lnTo>
                      <a:pt x="456" y="311"/>
                    </a:lnTo>
                    <a:lnTo>
                      <a:pt x="425" y="333"/>
                    </a:lnTo>
                    <a:lnTo>
                      <a:pt x="397" y="351"/>
                    </a:lnTo>
                    <a:lnTo>
                      <a:pt x="363" y="371"/>
                    </a:lnTo>
                    <a:lnTo>
                      <a:pt x="325" y="393"/>
                    </a:lnTo>
                    <a:lnTo>
                      <a:pt x="284" y="417"/>
                    </a:lnTo>
                    <a:lnTo>
                      <a:pt x="240" y="440"/>
                    </a:lnTo>
                    <a:lnTo>
                      <a:pt x="195" y="464"/>
                    </a:lnTo>
                    <a:lnTo>
                      <a:pt x="151" y="487"/>
                    </a:lnTo>
                    <a:lnTo>
                      <a:pt x="109" y="510"/>
                    </a:lnTo>
                    <a:lnTo>
                      <a:pt x="68" y="529"/>
                    </a:lnTo>
                    <a:lnTo>
                      <a:pt x="32" y="549"/>
                    </a:lnTo>
                    <a:lnTo>
                      <a:pt x="0" y="565"/>
                    </a:lnTo>
                    <a:lnTo>
                      <a:pt x="468" y="62"/>
                    </a:lnTo>
                    <a:lnTo>
                      <a:pt x="495" y="38"/>
                    </a:lnTo>
                    <a:lnTo>
                      <a:pt x="520" y="20"/>
                    </a:lnTo>
                    <a:lnTo>
                      <a:pt x="544" y="8"/>
                    </a:lnTo>
                    <a:lnTo>
                      <a:pt x="565" y="2"/>
                    </a:lnTo>
                    <a:lnTo>
                      <a:pt x="583" y="0"/>
                    </a:lnTo>
                    <a:close/>
                  </a:path>
                </a:pathLst>
              </a:custGeom>
              <a:solidFill>
                <a:schemeClr val="accent4">
                  <a:lumMod val="75000"/>
                </a:scheme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mn-lt"/>
                </a:endParaRPr>
              </a:p>
            </p:txBody>
          </p:sp>
          <p:sp>
            <p:nvSpPr>
              <p:cNvPr id="59" name="Freeform 347"/>
              <p:cNvSpPr/>
              <p:nvPr/>
            </p:nvSpPr>
            <p:spPr bwMode="auto">
              <a:xfrm>
                <a:off x="3862278" y="1955812"/>
                <a:ext cx="559120" cy="719166"/>
              </a:xfrm>
              <a:custGeom>
                <a:avLst/>
                <a:gdLst>
                  <a:gd name="T0" fmla="*/ 489 w 538"/>
                  <a:gd name="T1" fmla="*/ 0 h 692"/>
                  <a:gd name="T2" fmla="*/ 500 w 538"/>
                  <a:gd name="T3" fmla="*/ 2 h 692"/>
                  <a:gd name="T4" fmla="*/ 512 w 538"/>
                  <a:gd name="T5" fmla="*/ 7 h 692"/>
                  <a:gd name="T6" fmla="*/ 523 w 538"/>
                  <a:gd name="T7" fmla="*/ 14 h 692"/>
                  <a:gd name="T8" fmla="*/ 531 w 538"/>
                  <a:gd name="T9" fmla="*/ 24 h 692"/>
                  <a:gd name="T10" fmla="*/ 536 w 538"/>
                  <a:gd name="T11" fmla="*/ 37 h 692"/>
                  <a:gd name="T12" fmla="*/ 538 w 538"/>
                  <a:gd name="T13" fmla="*/ 53 h 692"/>
                  <a:gd name="T14" fmla="*/ 537 w 538"/>
                  <a:gd name="T15" fmla="*/ 71 h 692"/>
                  <a:gd name="T16" fmla="*/ 532 w 538"/>
                  <a:gd name="T17" fmla="*/ 93 h 692"/>
                  <a:gd name="T18" fmla="*/ 521 w 538"/>
                  <a:gd name="T19" fmla="*/ 117 h 692"/>
                  <a:gd name="T20" fmla="*/ 504 w 538"/>
                  <a:gd name="T21" fmla="*/ 144 h 692"/>
                  <a:gd name="T22" fmla="*/ 482 w 538"/>
                  <a:gd name="T23" fmla="*/ 173 h 692"/>
                  <a:gd name="T24" fmla="*/ 0 w 538"/>
                  <a:gd name="T25" fmla="*/ 692 h 692"/>
                  <a:gd name="T26" fmla="*/ 15 w 538"/>
                  <a:gd name="T27" fmla="*/ 658 h 692"/>
                  <a:gd name="T28" fmla="*/ 32 w 538"/>
                  <a:gd name="T29" fmla="*/ 620 h 692"/>
                  <a:gd name="T30" fmla="*/ 50 w 538"/>
                  <a:gd name="T31" fmla="*/ 578 h 692"/>
                  <a:gd name="T32" fmla="*/ 71 w 538"/>
                  <a:gd name="T33" fmla="*/ 532 h 692"/>
                  <a:gd name="T34" fmla="*/ 92 w 538"/>
                  <a:gd name="T35" fmla="*/ 486 h 692"/>
                  <a:gd name="T36" fmla="*/ 114 w 538"/>
                  <a:gd name="T37" fmla="*/ 439 h 692"/>
                  <a:gd name="T38" fmla="*/ 137 w 538"/>
                  <a:gd name="T39" fmla="*/ 393 h 692"/>
                  <a:gd name="T40" fmla="*/ 157 w 538"/>
                  <a:gd name="T41" fmla="*/ 350 h 692"/>
                  <a:gd name="T42" fmla="*/ 177 w 538"/>
                  <a:gd name="T43" fmla="*/ 309 h 692"/>
                  <a:gd name="T44" fmla="*/ 197 w 538"/>
                  <a:gd name="T45" fmla="*/ 274 h 692"/>
                  <a:gd name="T46" fmla="*/ 214 w 538"/>
                  <a:gd name="T47" fmla="*/ 244 h 692"/>
                  <a:gd name="T48" fmla="*/ 233 w 538"/>
                  <a:gd name="T49" fmla="*/ 210 h 692"/>
                  <a:gd name="T50" fmla="*/ 257 w 538"/>
                  <a:gd name="T51" fmla="*/ 176 h 692"/>
                  <a:gd name="T52" fmla="*/ 283 w 538"/>
                  <a:gd name="T53" fmla="*/ 142 h 692"/>
                  <a:gd name="T54" fmla="*/ 311 w 538"/>
                  <a:gd name="T55" fmla="*/ 109 h 692"/>
                  <a:gd name="T56" fmla="*/ 342 w 538"/>
                  <a:gd name="T57" fmla="*/ 79 h 692"/>
                  <a:gd name="T58" fmla="*/ 364 w 538"/>
                  <a:gd name="T59" fmla="*/ 61 h 692"/>
                  <a:gd name="T60" fmla="*/ 388 w 538"/>
                  <a:gd name="T61" fmla="*/ 42 h 692"/>
                  <a:gd name="T62" fmla="*/ 414 w 538"/>
                  <a:gd name="T63" fmla="*/ 25 h 692"/>
                  <a:gd name="T64" fmla="*/ 439 w 538"/>
                  <a:gd name="T65" fmla="*/ 12 h 692"/>
                  <a:gd name="T66" fmla="*/ 464 w 538"/>
                  <a:gd name="T67" fmla="*/ 3 h 692"/>
                  <a:gd name="T68" fmla="*/ 489 w 538"/>
                  <a:gd name="T69"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8" h="692">
                    <a:moveTo>
                      <a:pt x="489" y="0"/>
                    </a:moveTo>
                    <a:lnTo>
                      <a:pt x="500" y="2"/>
                    </a:lnTo>
                    <a:lnTo>
                      <a:pt x="512" y="7"/>
                    </a:lnTo>
                    <a:lnTo>
                      <a:pt x="523" y="14"/>
                    </a:lnTo>
                    <a:lnTo>
                      <a:pt x="531" y="24"/>
                    </a:lnTo>
                    <a:lnTo>
                      <a:pt x="536" y="37"/>
                    </a:lnTo>
                    <a:lnTo>
                      <a:pt x="538" y="53"/>
                    </a:lnTo>
                    <a:lnTo>
                      <a:pt x="537" y="71"/>
                    </a:lnTo>
                    <a:lnTo>
                      <a:pt x="532" y="93"/>
                    </a:lnTo>
                    <a:lnTo>
                      <a:pt x="521" y="117"/>
                    </a:lnTo>
                    <a:lnTo>
                      <a:pt x="504" y="144"/>
                    </a:lnTo>
                    <a:lnTo>
                      <a:pt x="482" y="173"/>
                    </a:lnTo>
                    <a:lnTo>
                      <a:pt x="0" y="692"/>
                    </a:lnTo>
                    <a:lnTo>
                      <a:pt x="15" y="658"/>
                    </a:lnTo>
                    <a:lnTo>
                      <a:pt x="32" y="620"/>
                    </a:lnTo>
                    <a:lnTo>
                      <a:pt x="50" y="578"/>
                    </a:lnTo>
                    <a:lnTo>
                      <a:pt x="71" y="532"/>
                    </a:lnTo>
                    <a:lnTo>
                      <a:pt x="92" y="486"/>
                    </a:lnTo>
                    <a:lnTo>
                      <a:pt x="114" y="439"/>
                    </a:lnTo>
                    <a:lnTo>
                      <a:pt x="137" y="393"/>
                    </a:lnTo>
                    <a:lnTo>
                      <a:pt x="157" y="350"/>
                    </a:lnTo>
                    <a:lnTo>
                      <a:pt x="177" y="309"/>
                    </a:lnTo>
                    <a:lnTo>
                      <a:pt x="197" y="274"/>
                    </a:lnTo>
                    <a:lnTo>
                      <a:pt x="214" y="244"/>
                    </a:lnTo>
                    <a:lnTo>
                      <a:pt x="233" y="210"/>
                    </a:lnTo>
                    <a:lnTo>
                      <a:pt x="257" y="176"/>
                    </a:lnTo>
                    <a:lnTo>
                      <a:pt x="283" y="142"/>
                    </a:lnTo>
                    <a:lnTo>
                      <a:pt x="311" y="109"/>
                    </a:lnTo>
                    <a:lnTo>
                      <a:pt x="342" y="79"/>
                    </a:lnTo>
                    <a:lnTo>
                      <a:pt x="364" y="61"/>
                    </a:lnTo>
                    <a:lnTo>
                      <a:pt x="388" y="42"/>
                    </a:lnTo>
                    <a:lnTo>
                      <a:pt x="414" y="25"/>
                    </a:lnTo>
                    <a:lnTo>
                      <a:pt x="439" y="12"/>
                    </a:lnTo>
                    <a:lnTo>
                      <a:pt x="464" y="3"/>
                    </a:lnTo>
                    <a:lnTo>
                      <a:pt x="489" y="0"/>
                    </a:lnTo>
                    <a:close/>
                  </a:path>
                </a:pathLst>
              </a:custGeom>
              <a:solidFill>
                <a:schemeClr val="accent4">
                  <a:lumMod val="75000"/>
                </a:scheme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mn-lt"/>
                </a:endParaRPr>
              </a:p>
            </p:txBody>
          </p:sp>
          <p:sp>
            <p:nvSpPr>
              <p:cNvPr id="60" name="Freeform 348"/>
              <p:cNvSpPr/>
              <p:nvPr/>
            </p:nvSpPr>
            <p:spPr bwMode="auto">
              <a:xfrm>
                <a:off x="3862278" y="1909046"/>
                <a:ext cx="525865" cy="765933"/>
              </a:xfrm>
              <a:custGeom>
                <a:avLst/>
                <a:gdLst>
                  <a:gd name="T0" fmla="*/ 377 w 506"/>
                  <a:gd name="T1" fmla="*/ 0 h 737"/>
                  <a:gd name="T2" fmla="*/ 409 w 506"/>
                  <a:gd name="T3" fmla="*/ 5 h 737"/>
                  <a:gd name="T4" fmla="*/ 427 w 506"/>
                  <a:gd name="T5" fmla="*/ 13 h 737"/>
                  <a:gd name="T6" fmla="*/ 444 w 506"/>
                  <a:gd name="T7" fmla="*/ 23 h 737"/>
                  <a:gd name="T8" fmla="*/ 461 w 506"/>
                  <a:gd name="T9" fmla="*/ 36 h 737"/>
                  <a:gd name="T10" fmla="*/ 477 w 506"/>
                  <a:gd name="T11" fmla="*/ 53 h 737"/>
                  <a:gd name="T12" fmla="*/ 490 w 506"/>
                  <a:gd name="T13" fmla="*/ 73 h 737"/>
                  <a:gd name="T14" fmla="*/ 500 w 506"/>
                  <a:gd name="T15" fmla="*/ 95 h 737"/>
                  <a:gd name="T16" fmla="*/ 506 w 506"/>
                  <a:gd name="T17" fmla="*/ 120 h 737"/>
                  <a:gd name="T18" fmla="*/ 506 w 506"/>
                  <a:gd name="T19" fmla="*/ 146 h 737"/>
                  <a:gd name="T20" fmla="*/ 500 w 506"/>
                  <a:gd name="T21" fmla="*/ 174 h 737"/>
                  <a:gd name="T22" fmla="*/ 489 w 506"/>
                  <a:gd name="T23" fmla="*/ 203 h 737"/>
                  <a:gd name="T24" fmla="*/ 468 w 506"/>
                  <a:gd name="T25" fmla="*/ 234 h 737"/>
                  <a:gd name="T26" fmla="*/ 0 w 506"/>
                  <a:gd name="T27" fmla="*/ 737 h 737"/>
                  <a:gd name="T28" fmla="*/ 8 w 506"/>
                  <a:gd name="T29" fmla="*/ 697 h 737"/>
                  <a:gd name="T30" fmla="*/ 16 w 506"/>
                  <a:gd name="T31" fmla="*/ 653 h 737"/>
                  <a:gd name="T32" fmla="*/ 27 w 506"/>
                  <a:gd name="T33" fmla="*/ 604 h 737"/>
                  <a:gd name="T34" fmla="*/ 37 w 506"/>
                  <a:gd name="T35" fmla="*/ 552 h 737"/>
                  <a:gd name="T36" fmla="*/ 49 w 506"/>
                  <a:gd name="T37" fmla="*/ 498 h 737"/>
                  <a:gd name="T38" fmla="*/ 61 w 506"/>
                  <a:gd name="T39" fmla="*/ 445 h 737"/>
                  <a:gd name="T40" fmla="*/ 72 w 506"/>
                  <a:gd name="T41" fmla="*/ 392 h 737"/>
                  <a:gd name="T42" fmla="*/ 85 w 506"/>
                  <a:gd name="T43" fmla="*/ 343 h 737"/>
                  <a:gd name="T44" fmla="*/ 99 w 506"/>
                  <a:gd name="T45" fmla="*/ 297 h 737"/>
                  <a:gd name="T46" fmla="*/ 110 w 506"/>
                  <a:gd name="T47" fmla="*/ 256 h 737"/>
                  <a:gd name="T48" fmla="*/ 122 w 506"/>
                  <a:gd name="T49" fmla="*/ 223 h 737"/>
                  <a:gd name="T50" fmla="*/ 135 w 506"/>
                  <a:gd name="T51" fmla="*/ 192 h 737"/>
                  <a:gd name="T52" fmla="*/ 150 w 506"/>
                  <a:gd name="T53" fmla="*/ 161 h 737"/>
                  <a:gd name="T54" fmla="*/ 167 w 506"/>
                  <a:gd name="T55" fmla="*/ 131 h 737"/>
                  <a:gd name="T56" fmla="*/ 188 w 506"/>
                  <a:gd name="T57" fmla="*/ 102 h 737"/>
                  <a:gd name="T58" fmla="*/ 210 w 506"/>
                  <a:gd name="T59" fmla="*/ 76 h 737"/>
                  <a:gd name="T60" fmla="*/ 237 w 506"/>
                  <a:gd name="T61" fmla="*/ 53 h 737"/>
                  <a:gd name="T62" fmla="*/ 261 w 506"/>
                  <a:gd name="T63" fmla="*/ 38 h 737"/>
                  <a:gd name="T64" fmla="*/ 287 w 506"/>
                  <a:gd name="T65" fmla="*/ 23 h 737"/>
                  <a:gd name="T66" fmla="*/ 316 w 506"/>
                  <a:gd name="T67" fmla="*/ 10 h 737"/>
                  <a:gd name="T68" fmla="*/ 346 w 506"/>
                  <a:gd name="T69" fmla="*/ 2 h 737"/>
                  <a:gd name="T70" fmla="*/ 377 w 506"/>
                  <a:gd name="T71"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6" h="737">
                    <a:moveTo>
                      <a:pt x="377" y="0"/>
                    </a:moveTo>
                    <a:lnTo>
                      <a:pt x="409" y="5"/>
                    </a:lnTo>
                    <a:lnTo>
                      <a:pt x="427" y="13"/>
                    </a:lnTo>
                    <a:lnTo>
                      <a:pt x="444" y="23"/>
                    </a:lnTo>
                    <a:lnTo>
                      <a:pt x="461" y="36"/>
                    </a:lnTo>
                    <a:lnTo>
                      <a:pt x="477" y="53"/>
                    </a:lnTo>
                    <a:lnTo>
                      <a:pt x="490" y="73"/>
                    </a:lnTo>
                    <a:lnTo>
                      <a:pt x="500" y="95"/>
                    </a:lnTo>
                    <a:lnTo>
                      <a:pt x="506" y="120"/>
                    </a:lnTo>
                    <a:lnTo>
                      <a:pt x="506" y="146"/>
                    </a:lnTo>
                    <a:lnTo>
                      <a:pt x="500" y="174"/>
                    </a:lnTo>
                    <a:lnTo>
                      <a:pt x="489" y="203"/>
                    </a:lnTo>
                    <a:lnTo>
                      <a:pt x="468" y="234"/>
                    </a:lnTo>
                    <a:lnTo>
                      <a:pt x="0" y="737"/>
                    </a:lnTo>
                    <a:lnTo>
                      <a:pt x="8" y="697"/>
                    </a:lnTo>
                    <a:lnTo>
                      <a:pt x="16" y="653"/>
                    </a:lnTo>
                    <a:lnTo>
                      <a:pt x="27" y="604"/>
                    </a:lnTo>
                    <a:lnTo>
                      <a:pt x="37" y="552"/>
                    </a:lnTo>
                    <a:lnTo>
                      <a:pt x="49" y="498"/>
                    </a:lnTo>
                    <a:lnTo>
                      <a:pt x="61" y="445"/>
                    </a:lnTo>
                    <a:lnTo>
                      <a:pt x="72" y="392"/>
                    </a:lnTo>
                    <a:lnTo>
                      <a:pt x="85" y="343"/>
                    </a:lnTo>
                    <a:lnTo>
                      <a:pt x="99" y="297"/>
                    </a:lnTo>
                    <a:lnTo>
                      <a:pt x="110" y="256"/>
                    </a:lnTo>
                    <a:lnTo>
                      <a:pt x="122" y="223"/>
                    </a:lnTo>
                    <a:lnTo>
                      <a:pt x="135" y="192"/>
                    </a:lnTo>
                    <a:lnTo>
                      <a:pt x="150" y="161"/>
                    </a:lnTo>
                    <a:lnTo>
                      <a:pt x="167" y="131"/>
                    </a:lnTo>
                    <a:lnTo>
                      <a:pt x="188" y="102"/>
                    </a:lnTo>
                    <a:lnTo>
                      <a:pt x="210" y="76"/>
                    </a:lnTo>
                    <a:lnTo>
                      <a:pt x="237" y="53"/>
                    </a:lnTo>
                    <a:lnTo>
                      <a:pt x="261" y="38"/>
                    </a:lnTo>
                    <a:lnTo>
                      <a:pt x="287" y="23"/>
                    </a:lnTo>
                    <a:lnTo>
                      <a:pt x="316" y="10"/>
                    </a:lnTo>
                    <a:lnTo>
                      <a:pt x="346" y="2"/>
                    </a:lnTo>
                    <a:lnTo>
                      <a:pt x="377" y="0"/>
                    </a:lnTo>
                    <a:close/>
                  </a:path>
                </a:pathLst>
              </a:custGeom>
              <a:solidFill>
                <a:schemeClr val="accent5">
                  <a:lumMod val="75000"/>
                </a:scheme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mn-lt"/>
                </a:endParaRPr>
              </a:p>
            </p:txBody>
          </p:sp>
          <p:sp>
            <p:nvSpPr>
              <p:cNvPr id="61" name="Freeform 349"/>
              <p:cNvSpPr/>
              <p:nvPr/>
            </p:nvSpPr>
            <p:spPr bwMode="auto">
              <a:xfrm>
                <a:off x="2942535" y="2142879"/>
                <a:ext cx="1415469" cy="1501727"/>
              </a:xfrm>
              <a:custGeom>
                <a:avLst/>
                <a:gdLst>
                  <a:gd name="T0" fmla="*/ 1362 w 1362"/>
                  <a:gd name="T1" fmla="*/ 0 h 1445"/>
                  <a:gd name="T2" fmla="*/ 101 w 1362"/>
                  <a:gd name="T3" fmla="*/ 1445 h 1445"/>
                  <a:gd name="T4" fmla="*/ 0 w 1362"/>
                  <a:gd name="T5" fmla="*/ 1352 h 1445"/>
                  <a:gd name="T6" fmla="*/ 1362 w 1362"/>
                  <a:gd name="T7" fmla="*/ 0 h 1445"/>
                </a:gdLst>
                <a:ahLst/>
                <a:cxnLst>
                  <a:cxn ang="0">
                    <a:pos x="T0" y="T1"/>
                  </a:cxn>
                  <a:cxn ang="0">
                    <a:pos x="T2" y="T3"/>
                  </a:cxn>
                  <a:cxn ang="0">
                    <a:pos x="T4" y="T5"/>
                  </a:cxn>
                  <a:cxn ang="0">
                    <a:pos x="T6" y="T7"/>
                  </a:cxn>
                </a:cxnLst>
                <a:rect l="0" t="0" r="r" b="b"/>
                <a:pathLst>
                  <a:path w="1362" h="1445">
                    <a:moveTo>
                      <a:pt x="1362" y="0"/>
                    </a:moveTo>
                    <a:lnTo>
                      <a:pt x="101" y="1445"/>
                    </a:lnTo>
                    <a:lnTo>
                      <a:pt x="0" y="1352"/>
                    </a:lnTo>
                    <a:lnTo>
                      <a:pt x="1362" y="0"/>
                    </a:lnTo>
                    <a:close/>
                  </a:path>
                </a:pathLst>
              </a:custGeom>
              <a:solidFill>
                <a:schemeClr val="accent4"/>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mn-lt"/>
                </a:endParaRPr>
              </a:p>
            </p:txBody>
          </p:sp>
          <p:sp>
            <p:nvSpPr>
              <p:cNvPr id="62" name="Freeform 350"/>
              <p:cNvSpPr/>
              <p:nvPr/>
            </p:nvSpPr>
            <p:spPr bwMode="auto">
              <a:xfrm>
                <a:off x="2917593" y="3507423"/>
                <a:ext cx="165242" cy="168360"/>
              </a:xfrm>
              <a:custGeom>
                <a:avLst/>
                <a:gdLst>
                  <a:gd name="T0" fmla="*/ 107 w 159"/>
                  <a:gd name="T1" fmla="*/ 0 h 162"/>
                  <a:gd name="T2" fmla="*/ 125 w 159"/>
                  <a:gd name="T3" fmla="*/ 4 h 162"/>
                  <a:gd name="T4" fmla="*/ 141 w 159"/>
                  <a:gd name="T5" fmla="*/ 14 h 162"/>
                  <a:gd name="T6" fmla="*/ 153 w 159"/>
                  <a:gd name="T7" fmla="*/ 29 h 162"/>
                  <a:gd name="T8" fmla="*/ 158 w 159"/>
                  <a:gd name="T9" fmla="*/ 47 h 162"/>
                  <a:gd name="T10" fmla="*/ 159 w 159"/>
                  <a:gd name="T11" fmla="*/ 67 h 162"/>
                  <a:gd name="T12" fmla="*/ 154 w 159"/>
                  <a:gd name="T13" fmla="*/ 88 h 162"/>
                  <a:gd name="T14" fmla="*/ 144 w 159"/>
                  <a:gd name="T15" fmla="*/ 108 h 162"/>
                  <a:gd name="T16" fmla="*/ 129 w 159"/>
                  <a:gd name="T17" fmla="*/ 128 h 162"/>
                  <a:gd name="T18" fmla="*/ 111 w 159"/>
                  <a:gd name="T19" fmla="*/ 144 h 162"/>
                  <a:gd name="T20" fmla="*/ 91 w 159"/>
                  <a:gd name="T21" fmla="*/ 156 h 162"/>
                  <a:gd name="T22" fmla="*/ 70 w 159"/>
                  <a:gd name="T23" fmla="*/ 162 h 162"/>
                  <a:gd name="T24" fmla="*/ 51 w 159"/>
                  <a:gd name="T25" fmla="*/ 162 h 162"/>
                  <a:gd name="T26" fmla="*/ 32 w 159"/>
                  <a:gd name="T27" fmla="*/ 158 h 162"/>
                  <a:gd name="T28" fmla="*/ 17 w 159"/>
                  <a:gd name="T29" fmla="*/ 148 h 162"/>
                  <a:gd name="T30" fmla="*/ 6 w 159"/>
                  <a:gd name="T31" fmla="*/ 133 h 162"/>
                  <a:gd name="T32" fmla="*/ 0 w 159"/>
                  <a:gd name="T33" fmla="*/ 115 h 162"/>
                  <a:gd name="T34" fmla="*/ 0 w 159"/>
                  <a:gd name="T35" fmla="*/ 95 h 162"/>
                  <a:gd name="T36" fmla="*/ 3 w 159"/>
                  <a:gd name="T37" fmla="*/ 74 h 162"/>
                  <a:gd name="T38" fmla="*/ 14 w 159"/>
                  <a:gd name="T39" fmla="*/ 53 h 162"/>
                  <a:gd name="T40" fmla="*/ 28 w 159"/>
                  <a:gd name="T41" fmla="*/ 34 h 162"/>
                  <a:gd name="T42" fmla="*/ 47 w 159"/>
                  <a:gd name="T43" fmla="*/ 18 h 162"/>
                  <a:gd name="T44" fmla="*/ 68 w 159"/>
                  <a:gd name="T45" fmla="*/ 6 h 162"/>
                  <a:gd name="T46" fmla="*/ 87 w 159"/>
                  <a:gd name="T47" fmla="*/ 1 h 162"/>
                  <a:gd name="T48" fmla="*/ 107 w 159"/>
                  <a:gd name="T4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9" h="162">
                    <a:moveTo>
                      <a:pt x="107" y="0"/>
                    </a:moveTo>
                    <a:lnTo>
                      <a:pt x="125" y="4"/>
                    </a:lnTo>
                    <a:lnTo>
                      <a:pt x="141" y="14"/>
                    </a:lnTo>
                    <a:lnTo>
                      <a:pt x="153" y="29"/>
                    </a:lnTo>
                    <a:lnTo>
                      <a:pt x="158" y="47"/>
                    </a:lnTo>
                    <a:lnTo>
                      <a:pt x="159" y="67"/>
                    </a:lnTo>
                    <a:lnTo>
                      <a:pt x="154" y="88"/>
                    </a:lnTo>
                    <a:lnTo>
                      <a:pt x="144" y="108"/>
                    </a:lnTo>
                    <a:lnTo>
                      <a:pt x="129" y="128"/>
                    </a:lnTo>
                    <a:lnTo>
                      <a:pt x="111" y="144"/>
                    </a:lnTo>
                    <a:lnTo>
                      <a:pt x="91" y="156"/>
                    </a:lnTo>
                    <a:lnTo>
                      <a:pt x="70" y="162"/>
                    </a:lnTo>
                    <a:lnTo>
                      <a:pt x="51" y="162"/>
                    </a:lnTo>
                    <a:lnTo>
                      <a:pt x="32" y="158"/>
                    </a:lnTo>
                    <a:lnTo>
                      <a:pt x="17" y="148"/>
                    </a:lnTo>
                    <a:lnTo>
                      <a:pt x="6" y="133"/>
                    </a:lnTo>
                    <a:lnTo>
                      <a:pt x="0" y="115"/>
                    </a:lnTo>
                    <a:lnTo>
                      <a:pt x="0" y="95"/>
                    </a:lnTo>
                    <a:lnTo>
                      <a:pt x="3" y="74"/>
                    </a:lnTo>
                    <a:lnTo>
                      <a:pt x="14" y="53"/>
                    </a:lnTo>
                    <a:lnTo>
                      <a:pt x="28" y="34"/>
                    </a:lnTo>
                    <a:lnTo>
                      <a:pt x="47" y="18"/>
                    </a:lnTo>
                    <a:lnTo>
                      <a:pt x="68" y="6"/>
                    </a:lnTo>
                    <a:lnTo>
                      <a:pt x="87" y="1"/>
                    </a:lnTo>
                    <a:lnTo>
                      <a:pt x="107" y="0"/>
                    </a:lnTo>
                    <a:close/>
                  </a:path>
                </a:pathLst>
              </a:custGeom>
              <a:solidFill>
                <a:srgbClr val="0015C6"/>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mn-lt"/>
                </a:endParaRPr>
              </a:p>
            </p:txBody>
          </p:sp>
          <p:sp>
            <p:nvSpPr>
              <p:cNvPr id="63" name="Freeform 351"/>
              <p:cNvSpPr/>
              <p:nvPr/>
            </p:nvSpPr>
            <p:spPr bwMode="auto">
              <a:xfrm>
                <a:off x="2911357" y="3222667"/>
                <a:ext cx="444802" cy="460391"/>
              </a:xfrm>
              <a:custGeom>
                <a:avLst/>
                <a:gdLst>
                  <a:gd name="T0" fmla="*/ 343 w 428"/>
                  <a:gd name="T1" fmla="*/ 0 h 443"/>
                  <a:gd name="T2" fmla="*/ 345 w 428"/>
                  <a:gd name="T3" fmla="*/ 21 h 443"/>
                  <a:gd name="T4" fmla="*/ 352 w 428"/>
                  <a:gd name="T5" fmla="*/ 39 h 443"/>
                  <a:gd name="T6" fmla="*/ 366 w 428"/>
                  <a:gd name="T7" fmla="*/ 54 h 443"/>
                  <a:gd name="T8" fmla="*/ 379 w 428"/>
                  <a:gd name="T9" fmla="*/ 64 h 443"/>
                  <a:gd name="T10" fmla="*/ 393 w 428"/>
                  <a:gd name="T11" fmla="*/ 71 h 443"/>
                  <a:gd name="T12" fmla="*/ 410 w 428"/>
                  <a:gd name="T13" fmla="*/ 72 h 443"/>
                  <a:gd name="T14" fmla="*/ 428 w 428"/>
                  <a:gd name="T15" fmla="*/ 70 h 443"/>
                  <a:gd name="T16" fmla="*/ 127 w 428"/>
                  <a:gd name="T17" fmla="*/ 411 h 443"/>
                  <a:gd name="T18" fmla="*/ 125 w 428"/>
                  <a:gd name="T19" fmla="*/ 414 h 443"/>
                  <a:gd name="T20" fmla="*/ 106 w 428"/>
                  <a:gd name="T21" fmla="*/ 428 h 443"/>
                  <a:gd name="T22" fmla="*/ 87 w 428"/>
                  <a:gd name="T23" fmla="*/ 439 h 443"/>
                  <a:gd name="T24" fmla="*/ 68 w 428"/>
                  <a:gd name="T25" fmla="*/ 443 h 443"/>
                  <a:gd name="T26" fmla="*/ 50 w 428"/>
                  <a:gd name="T27" fmla="*/ 443 h 443"/>
                  <a:gd name="T28" fmla="*/ 33 w 428"/>
                  <a:gd name="T29" fmla="*/ 437 h 443"/>
                  <a:gd name="T30" fmla="*/ 17 w 428"/>
                  <a:gd name="T31" fmla="*/ 427 h 443"/>
                  <a:gd name="T32" fmla="*/ 7 w 428"/>
                  <a:gd name="T33" fmla="*/ 413 h 443"/>
                  <a:gd name="T34" fmla="*/ 0 w 428"/>
                  <a:gd name="T35" fmla="*/ 396 h 443"/>
                  <a:gd name="T36" fmla="*/ 0 w 428"/>
                  <a:gd name="T37" fmla="*/ 377 h 443"/>
                  <a:gd name="T38" fmla="*/ 4 w 428"/>
                  <a:gd name="T39" fmla="*/ 356 h 443"/>
                  <a:gd name="T40" fmla="*/ 12 w 428"/>
                  <a:gd name="T41" fmla="*/ 337 h 443"/>
                  <a:gd name="T42" fmla="*/ 26 w 428"/>
                  <a:gd name="T43" fmla="*/ 317 h 443"/>
                  <a:gd name="T44" fmla="*/ 26 w 428"/>
                  <a:gd name="T45" fmla="*/ 317 h 443"/>
                  <a:gd name="T46" fmla="*/ 28 w 428"/>
                  <a:gd name="T47" fmla="*/ 314 h 443"/>
                  <a:gd name="T48" fmla="*/ 29 w 428"/>
                  <a:gd name="T49" fmla="*/ 313 h 443"/>
                  <a:gd name="T50" fmla="*/ 37 w 428"/>
                  <a:gd name="T51" fmla="*/ 305 h 443"/>
                  <a:gd name="T52" fmla="*/ 343 w 428"/>
                  <a:gd name="T53"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8" h="443">
                    <a:moveTo>
                      <a:pt x="343" y="0"/>
                    </a:moveTo>
                    <a:lnTo>
                      <a:pt x="345" y="21"/>
                    </a:lnTo>
                    <a:lnTo>
                      <a:pt x="352" y="39"/>
                    </a:lnTo>
                    <a:lnTo>
                      <a:pt x="366" y="54"/>
                    </a:lnTo>
                    <a:lnTo>
                      <a:pt x="379" y="64"/>
                    </a:lnTo>
                    <a:lnTo>
                      <a:pt x="393" y="71"/>
                    </a:lnTo>
                    <a:lnTo>
                      <a:pt x="410" y="72"/>
                    </a:lnTo>
                    <a:lnTo>
                      <a:pt x="428" y="70"/>
                    </a:lnTo>
                    <a:lnTo>
                      <a:pt x="127" y="411"/>
                    </a:lnTo>
                    <a:lnTo>
                      <a:pt x="125" y="414"/>
                    </a:lnTo>
                    <a:lnTo>
                      <a:pt x="106" y="428"/>
                    </a:lnTo>
                    <a:lnTo>
                      <a:pt x="87" y="439"/>
                    </a:lnTo>
                    <a:lnTo>
                      <a:pt x="68" y="443"/>
                    </a:lnTo>
                    <a:lnTo>
                      <a:pt x="50" y="443"/>
                    </a:lnTo>
                    <a:lnTo>
                      <a:pt x="33" y="437"/>
                    </a:lnTo>
                    <a:lnTo>
                      <a:pt x="17" y="427"/>
                    </a:lnTo>
                    <a:lnTo>
                      <a:pt x="7" y="413"/>
                    </a:lnTo>
                    <a:lnTo>
                      <a:pt x="0" y="396"/>
                    </a:lnTo>
                    <a:lnTo>
                      <a:pt x="0" y="377"/>
                    </a:lnTo>
                    <a:lnTo>
                      <a:pt x="4" y="356"/>
                    </a:lnTo>
                    <a:lnTo>
                      <a:pt x="12" y="337"/>
                    </a:lnTo>
                    <a:lnTo>
                      <a:pt x="26" y="317"/>
                    </a:lnTo>
                    <a:lnTo>
                      <a:pt x="26" y="317"/>
                    </a:lnTo>
                    <a:lnTo>
                      <a:pt x="28" y="314"/>
                    </a:lnTo>
                    <a:lnTo>
                      <a:pt x="29" y="313"/>
                    </a:lnTo>
                    <a:lnTo>
                      <a:pt x="37" y="305"/>
                    </a:lnTo>
                    <a:lnTo>
                      <a:pt x="343"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mn-lt"/>
                </a:endParaRPr>
              </a:p>
            </p:txBody>
          </p:sp>
        </p:grpSp>
        <p:grpSp>
          <p:nvGrpSpPr>
            <p:cNvPr id="27" name="Group 49"/>
            <p:cNvGrpSpPr/>
            <p:nvPr/>
          </p:nvGrpSpPr>
          <p:grpSpPr>
            <a:xfrm rot="2020134">
              <a:off x="3145920" y="2604201"/>
              <a:ext cx="1840525" cy="1943412"/>
              <a:chOff x="2756508" y="1909046"/>
              <a:chExt cx="1840525" cy="1943412"/>
            </a:xfrm>
          </p:grpSpPr>
          <p:sp>
            <p:nvSpPr>
              <p:cNvPr id="48" name="Freeform 344"/>
              <p:cNvSpPr/>
              <p:nvPr/>
            </p:nvSpPr>
            <p:spPr bwMode="auto">
              <a:xfrm>
                <a:off x="2756508" y="3588487"/>
                <a:ext cx="247344" cy="263971"/>
              </a:xfrm>
              <a:custGeom>
                <a:avLst/>
                <a:gdLst>
                  <a:gd name="T0" fmla="*/ 223 w 238"/>
                  <a:gd name="T1" fmla="*/ 0 h 254"/>
                  <a:gd name="T2" fmla="*/ 238 w 238"/>
                  <a:gd name="T3" fmla="*/ 15 h 254"/>
                  <a:gd name="T4" fmla="*/ 38 w 238"/>
                  <a:gd name="T5" fmla="*/ 229 h 254"/>
                  <a:gd name="T6" fmla="*/ 0 w 238"/>
                  <a:gd name="T7" fmla="*/ 254 h 254"/>
                  <a:gd name="T8" fmla="*/ 24 w 238"/>
                  <a:gd name="T9" fmla="*/ 214 h 254"/>
                  <a:gd name="T10" fmla="*/ 223 w 238"/>
                  <a:gd name="T11" fmla="*/ 0 h 254"/>
                </a:gdLst>
                <a:ahLst/>
                <a:cxnLst>
                  <a:cxn ang="0">
                    <a:pos x="T0" y="T1"/>
                  </a:cxn>
                  <a:cxn ang="0">
                    <a:pos x="T2" y="T3"/>
                  </a:cxn>
                  <a:cxn ang="0">
                    <a:pos x="T4" y="T5"/>
                  </a:cxn>
                  <a:cxn ang="0">
                    <a:pos x="T6" y="T7"/>
                  </a:cxn>
                  <a:cxn ang="0">
                    <a:pos x="T8" y="T9"/>
                  </a:cxn>
                  <a:cxn ang="0">
                    <a:pos x="T10" y="T11"/>
                  </a:cxn>
                </a:cxnLst>
                <a:rect l="0" t="0" r="r" b="b"/>
                <a:pathLst>
                  <a:path w="238" h="254">
                    <a:moveTo>
                      <a:pt x="223" y="0"/>
                    </a:moveTo>
                    <a:lnTo>
                      <a:pt x="238" y="15"/>
                    </a:lnTo>
                    <a:lnTo>
                      <a:pt x="38" y="229"/>
                    </a:lnTo>
                    <a:lnTo>
                      <a:pt x="0" y="254"/>
                    </a:lnTo>
                    <a:lnTo>
                      <a:pt x="24" y="214"/>
                    </a:lnTo>
                    <a:lnTo>
                      <a:pt x="223"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mn-lt"/>
                </a:endParaRPr>
              </a:p>
            </p:txBody>
          </p:sp>
          <p:sp>
            <p:nvSpPr>
              <p:cNvPr id="49" name="Freeform 345"/>
              <p:cNvSpPr/>
              <p:nvPr/>
            </p:nvSpPr>
            <p:spPr bwMode="auto">
              <a:xfrm>
                <a:off x="3862278" y="2104427"/>
                <a:ext cx="734755" cy="570553"/>
              </a:xfrm>
              <a:custGeom>
                <a:avLst/>
                <a:gdLst>
                  <a:gd name="T0" fmla="*/ 579 w 707"/>
                  <a:gd name="T1" fmla="*/ 0 h 549"/>
                  <a:gd name="T2" fmla="*/ 604 w 707"/>
                  <a:gd name="T3" fmla="*/ 4 h 549"/>
                  <a:gd name="T4" fmla="*/ 627 w 707"/>
                  <a:gd name="T5" fmla="*/ 12 h 549"/>
                  <a:gd name="T6" fmla="*/ 647 w 707"/>
                  <a:gd name="T7" fmla="*/ 24 h 549"/>
                  <a:gd name="T8" fmla="*/ 665 w 707"/>
                  <a:gd name="T9" fmla="*/ 38 h 549"/>
                  <a:gd name="T10" fmla="*/ 680 w 707"/>
                  <a:gd name="T11" fmla="*/ 54 h 549"/>
                  <a:gd name="T12" fmla="*/ 692 w 707"/>
                  <a:gd name="T13" fmla="*/ 71 h 549"/>
                  <a:gd name="T14" fmla="*/ 701 w 707"/>
                  <a:gd name="T15" fmla="*/ 89 h 549"/>
                  <a:gd name="T16" fmla="*/ 707 w 707"/>
                  <a:gd name="T17" fmla="*/ 121 h 549"/>
                  <a:gd name="T18" fmla="*/ 707 w 707"/>
                  <a:gd name="T19" fmla="*/ 152 h 549"/>
                  <a:gd name="T20" fmla="*/ 702 w 707"/>
                  <a:gd name="T21" fmla="*/ 182 h 549"/>
                  <a:gd name="T22" fmla="*/ 692 w 707"/>
                  <a:gd name="T23" fmla="*/ 211 h 549"/>
                  <a:gd name="T24" fmla="*/ 678 w 707"/>
                  <a:gd name="T25" fmla="*/ 238 h 549"/>
                  <a:gd name="T26" fmla="*/ 664 w 707"/>
                  <a:gd name="T27" fmla="*/ 263 h 549"/>
                  <a:gd name="T28" fmla="*/ 644 w 707"/>
                  <a:gd name="T29" fmla="*/ 292 h 549"/>
                  <a:gd name="T30" fmla="*/ 620 w 707"/>
                  <a:gd name="T31" fmla="*/ 317 h 549"/>
                  <a:gd name="T32" fmla="*/ 592 w 707"/>
                  <a:gd name="T33" fmla="*/ 339 h 549"/>
                  <a:gd name="T34" fmla="*/ 563 w 707"/>
                  <a:gd name="T35" fmla="*/ 359 h 549"/>
                  <a:gd name="T36" fmla="*/ 533 w 707"/>
                  <a:gd name="T37" fmla="*/ 376 h 549"/>
                  <a:gd name="T38" fmla="*/ 503 w 707"/>
                  <a:gd name="T39" fmla="*/ 390 h 549"/>
                  <a:gd name="T40" fmla="*/ 472 w 707"/>
                  <a:gd name="T41" fmla="*/ 405 h 549"/>
                  <a:gd name="T42" fmla="*/ 432 w 707"/>
                  <a:gd name="T43" fmla="*/ 419 h 549"/>
                  <a:gd name="T44" fmla="*/ 388 w 707"/>
                  <a:gd name="T45" fmla="*/ 435 h 549"/>
                  <a:gd name="T46" fmla="*/ 338 w 707"/>
                  <a:gd name="T47" fmla="*/ 452 h 549"/>
                  <a:gd name="T48" fmla="*/ 287 w 707"/>
                  <a:gd name="T49" fmla="*/ 467 h 549"/>
                  <a:gd name="T50" fmla="*/ 235 w 707"/>
                  <a:gd name="T51" fmla="*/ 483 h 549"/>
                  <a:gd name="T52" fmla="*/ 181 w 707"/>
                  <a:gd name="T53" fmla="*/ 499 h 549"/>
                  <a:gd name="T54" fmla="*/ 130 w 707"/>
                  <a:gd name="T55" fmla="*/ 513 h 549"/>
                  <a:gd name="T56" fmla="*/ 82 w 707"/>
                  <a:gd name="T57" fmla="*/ 526 h 549"/>
                  <a:gd name="T58" fmla="*/ 38 w 707"/>
                  <a:gd name="T59" fmla="*/ 538 h 549"/>
                  <a:gd name="T60" fmla="*/ 0 w 707"/>
                  <a:gd name="T61" fmla="*/ 549 h 549"/>
                  <a:gd name="T62" fmla="*/ 468 w 707"/>
                  <a:gd name="T63" fmla="*/ 46 h 549"/>
                  <a:gd name="T64" fmla="*/ 498 w 707"/>
                  <a:gd name="T65" fmla="*/ 24 h 549"/>
                  <a:gd name="T66" fmla="*/ 525 w 707"/>
                  <a:gd name="T67" fmla="*/ 9 h 549"/>
                  <a:gd name="T68" fmla="*/ 553 w 707"/>
                  <a:gd name="T69" fmla="*/ 1 h 549"/>
                  <a:gd name="T70" fmla="*/ 579 w 707"/>
                  <a:gd name="T71" fmla="*/ 0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7" h="549">
                    <a:moveTo>
                      <a:pt x="579" y="0"/>
                    </a:moveTo>
                    <a:lnTo>
                      <a:pt x="604" y="4"/>
                    </a:lnTo>
                    <a:lnTo>
                      <a:pt x="627" y="12"/>
                    </a:lnTo>
                    <a:lnTo>
                      <a:pt x="647" y="24"/>
                    </a:lnTo>
                    <a:lnTo>
                      <a:pt x="665" y="38"/>
                    </a:lnTo>
                    <a:lnTo>
                      <a:pt x="680" y="54"/>
                    </a:lnTo>
                    <a:lnTo>
                      <a:pt x="692" y="71"/>
                    </a:lnTo>
                    <a:lnTo>
                      <a:pt x="701" y="89"/>
                    </a:lnTo>
                    <a:lnTo>
                      <a:pt x="707" y="121"/>
                    </a:lnTo>
                    <a:lnTo>
                      <a:pt x="707" y="152"/>
                    </a:lnTo>
                    <a:lnTo>
                      <a:pt x="702" y="182"/>
                    </a:lnTo>
                    <a:lnTo>
                      <a:pt x="692" y="211"/>
                    </a:lnTo>
                    <a:lnTo>
                      <a:pt x="678" y="238"/>
                    </a:lnTo>
                    <a:lnTo>
                      <a:pt x="664" y="263"/>
                    </a:lnTo>
                    <a:lnTo>
                      <a:pt x="644" y="292"/>
                    </a:lnTo>
                    <a:lnTo>
                      <a:pt x="620" y="317"/>
                    </a:lnTo>
                    <a:lnTo>
                      <a:pt x="592" y="339"/>
                    </a:lnTo>
                    <a:lnTo>
                      <a:pt x="563" y="359"/>
                    </a:lnTo>
                    <a:lnTo>
                      <a:pt x="533" y="376"/>
                    </a:lnTo>
                    <a:lnTo>
                      <a:pt x="503" y="390"/>
                    </a:lnTo>
                    <a:lnTo>
                      <a:pt x="472" y="405"/>
                    </a:lnTo>
                    <a:lnTo>
                      <a:pt x="432" y="419"/>
                    </a:lnTo>
                    <a:lnTo>
                      <a:pt x="388" y="435"/>
                    </a:lnTo>
                    <a:lnTo>
                      <a:pt x="338" y="452"/>
                    </a:lnTo>
                    <a:lnTo>
                      <a:pt x="287" y="467"/>
                    </a:lnTo>
                    <a:lnTo>
                      <a:pt x="235" y="483"/>
                    </a:lnTo>
                    <a:lnTo>
                      <a:pt x="181" y="499"/>
                    </a:lnTo>
                    <a:lnTo>
                      <a:pt x="130" y="513"/>
                    </a:lnTo>
                    <a:lnTo>
                      <a:pt x="82" y="526"/>
                    </a:lnTo>
                    <a:lnTo>
                      <a:pt x="38" y="538"/>
                    </a:lnTo>
                    <a:lnTo>
                      <a:pt x="0" y="549"/>
                    </a:lnTo>
                    <a:lnTo>
                      <a:pt x="468" y="46"/>
                    </a:lnTo>
                    <a:lnTo>
                      <a:pt x="498" y="24"/>
                    </a:lnTo>
                    <a:lnTo>
                      <a:pt x="525" y="9"/>
                    </a:lnTo>
                    <a:lnTo>
                      <a:pt x="553" y="1"/>
                    </a:lnTo>
                    <a:lnTo>
                      <a:pt x="579" y="0"/>
                    </a:lnTo>
                    <a:close/>
                  </a:path>
                </a:pathLst>
              </a:custGeom>
              <a:solidFill>
                <a:schemeClr val="accent4">
                  <a:lumMod val="75000"/>
                </a:scheme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mn-lt"/>
                </a:endParaRPr>
              </a:p>
            </p:txBody>
          </p:sp>
          <p:sp>
            <p:nvSpPr>
              <p:cNvPr id="50" name="Freeform 346"/>
              <p:cNvSpPr/>
              <p:nvPr/>
            </p:nvSpPr>
            <p:spPr bwMode="auto">
              <a:xfrm>
                <a:off x="3862278" y="2087798"/>
                <a:ext cx="666164" cy="587180"/>
              </a:xfrm>
              <a:custGeom>
                <a:avLst/>
                <a:gdLst>
                  <a:gd name="T0" fmla="*/ 583 w 641"/>
                  <a:gd name="T1" fmla="*/ 0 h 565"/>
                  <a:gd name="T2" fmla="*/ 599 w 641"/>
                  <a:gd name="T3" fmla="*/ 2 h 565"/>
                  <a:gd name="T4" fmla="*/ 613 w 641"/>
                  <a:gd name="T5" fmla="*/ 7 h 565"/>
                  <a:gd name="T6" fmla="*/ 624 w 641"/>
                  <a:gd name="T7" fmla="*/ 15 h 565"/>
                  <a:gd name="T8" fmla="*/ 631 w 641"/>
                  <a:gd name="T9" fmla="*/ 25 h 565"/>
                  <a:gd name="T10" fmla="*/ 638 w 641"/>
                  <a:gd name="T11" fmla="*/ 36 h 565"/>
                  <a:gd name="T12" fmla="*/ 641 w 641"/>
                  <a:gd name="T13" fmla="*/ 49 h 565"/>
                  <a:gd name="T14" fmla="*/ 639 w 641"/>
                  <a:gd name="T15" fmla="*/ 72 h 565"/>
                  <a:gd name="T16" fmla="*/ 633 w 641"/>
                  <a:gd name="T17" fmla="*/ 97 h 565"/>
                  <a:gd name="T18" fmla="*/ 622 w 641"/>
                  <a:gd name="T19" fmla="*/ 123 h 565"/>
                  <a:gd name="T20" fmla="*/ 608 w 641"/>
                  <a:gd name="T21" fmla="*/ 150 h 565"/>
                  <a:gd name="T22" fmla="*/ 592 w 641"/>
                  <a:gd name="T23" fmla="*/ 175 h 565"/>
                  <a:gd name="T24" fmla="*/ 576 w 641"/>
                  <a:gd name="T25" fmla="*/ 198 h 565"/>
                  <a:gd name="T26" fmla="*/ 550 w 641"/>
                  <a:gd name="T27" fmla="*/ 230 h 565"/>
                  <a:gd name="T28" fmla="*/ 520 w 641"/>
                  <a:gd name="T29" fmla="*/ 260 h 565"/>
                  <a:gd name="T30" fmla="*/ 489 w 641"/>
                  <a:gd name="T31" fmla="*/ 286 h 565"/>
                  <a:gd name="T32" fmla="*/ 456 w 641"/>
                  <a:gd name="T33" fmla="*/ 311 h 565"/>
                  <a:gd name="T34" fmla="*/ 425 w 641"/>
                  <a:gd name="T35" fmla="*/ 333 h 565"/>
                  <a:gd name="T36" fmla="*/ 397 w 641"/>
                  <a:gd name="T37" fmla="*/ 351 h 565"/>
                  <a:gd name="T38" fmla="*/ 363 w 641"/>
                  <a:gd name="T39" fmla="*/ 371 h 565"/>
                  <a:gd name="T40" fmla="*/ 325 w 641"/>
                  <a:gd name="T41" fmla="*/ 393 h 565"/>
                  <a:gd name="T42" fmla="*/ 284 w 641"/>
                  <a:gd name="T43" fmla="*/ 417 h 565"/>
                  <a:gd name="T44" fmla="*/ 240 w 641"/>
                  <a:gd name="T45" fmla="*/ 440 h 565"/>
                  <a:gd name="T46" fmla="*/ 195 w 641"/>
                  <a:gd name="T47" fmla="*/ 464 h 565"/>
                  <a:gd name="T48" fmla="*/ 151 w 641"/>
                  <a:gd name="T49" fmla="*/ 487 h 565"/>
                  <a:gd name="T50" fmla="*/ 109 w 641"/>
                  <a:gd name="T51" fmla="*/ 510 h 565"/>
                  <a:gd name="T52" fmla="*/ 68 w 641"/>
                  <a:gd name="T53" fmla="*/ 529 h 565"/>
                  <a:gd name="T54" fmla="*/ 32 w 641"/>
                  <a:gd name="T55" fmla="*/ 549 h 565"/>
                  <a:gd name="T56" fmla="*/ 0 w 641"/>
                  <a:gd name="T57" fmla="*/ 565 h 565"/>
                  <a:gd name="T58" fmla="*/ 468 w 641"/>
                  <a:gd name="T59" fmla="*/ 62 h 565"/>
                  <a:gd name="T60" fmla="*/ 495 w 641"/>
                  <a:gd name="T61" fmla="*/ 38 h 565"/>
                  <a:gd name="T62" fmla="*/ 520 w 641"/>
                  <a:gd name="T63" fmla="*/ 20 h 565"/>
                  <a:gd name="T64" fmla="*/ 544 w 641"/>
                  <a:gd name="T65" fmla="*/ 8 h 565"/>
                  <a:gd name="T66" fmla="*/ 565 w 641"/>
                  <a:gd name="T67" fmla="*/ 2 h 565"/>
                  <a:gd name="T68" fmla="*/ 583 w 641"/>
                  <a:gd name="T69"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1" h="565">
                    <a:moveTo>
                      <a:pt x="583" y="0"/>
                    </a:moveTo>
                    <a:lnTo>
                      <a:pt x="599" y="2"/>
                    </a:lnTo>
                    <a:lnTo>
                      <a:pt x="613" y="7"/>
                    </a:lnTo>
                    <a:lnTo>
                      <a:pt x="624" y="15"/>
                    </a:lnTo>
                    <a:lnTo>
                      <a:pt x="631" y="25"/>
                    </a:lnTo>
                    <a:lnTo>
                      <a:pt x="638" y="36"/>
                    </a:lnTo>
                    <a:lnTo>
                      <a:pt x="641" y="49"/>
                    </a:lnTo>
                    <a:lnTo>
                      <a:pt x="639" y="72"/>
                    </a:lnTo>
                    <a:lnTo>
                      <a:pt x="633" y="97"/>
                    </a:lnTo>
                    <a:lnTo>
                      <a:pt x="622" y="123"/>
                    </a:lnTo>
                    <a:lnTo>
                      <a:pt x="608" y="150"/>
                    </a:lnTo>
                    <a:lnTo>
                      <a:pt x="592" y="175"/>
                    </a:lnTo>
                    <a:lnTo>
                      <a:pt x="576" y="198"/>
                    </a:lnTo>
                    <a:lnTo>
                      <a:pt x="550" y="230"/>
                    </a:lnTo>
                    <a:lnTo>
                      <a:pt x="520" y="260"/>
                    </a:lnTo>
                    <a:lnTo>
                      <a:pt x="489" y="286"/>
                    </a:lnTo>
                    <a:lnTo>
                      <a:pt x="456" y="311"/>
                    </a:lnTo>
                    <a:lnTo>
                      <a:pt x="425" y="333"/>
                    </a:lnTo>
                    <a:lnTo>
                      <a:pt x="397" y="351"/>
                    </a:lnTo>
                    <a:lnTo>
                      <a:pt x="363" y="371"/>
                    </a:lnTo>
                    <a:lnTo>
                      <a:pt x="325" y="393"/>
                    </a:lnTo>
                    <a:lnTo>
                      <a:pt x="284" y="417"/>
                    </a:lnTo>
                    <a:lnTo>
                      <a:pt x="240" y="440"/>
                    </a:lnTo>
                    <a:lnTo>
                      <a:pt x="195" y="464"/>
                    </a:lnTo>
                    <a:lnTo>
                      <a:pt x="151" y="487"/>
                    </a:lnTo>
                    <a:lnTo>
                      <a:pt x="109" y="510"/>
                    </a:lnTo>
                    <a:lnTo>
                      <a:pt x="68" y="529"/>
                    </a:lnTo>
                    <a:lnTo>
                      <a:pt x="32" y="549"/>
                    </a:lnTo>
                    <a:lnTo>
                      <a:pt x="0" y="565"/>
                    </a:lnTo>
                    <a:lnTo>
                      <a:pt x="468" y="62"/>
                    </a:lnTo>
                    <a:lnTo>
                      <a:pt x="495" y="38"/>
                    </a:lnTo>
                    <a:lnTo>
                      <a:pt x="520" y="20"/>
                    </a:lnTo>
                    <a:lnTo>
                      <a:pt x="544" y="8"/>
                    </a:lnTo>
                    <a:lnTo>
                      <a:pt x="565" y="2"/>
                    </a:lnTo>
                    <a:lnTo>
                      <a:pt x="583" y="0"/>
                    </a:lnTo>
                    <a:close/>
                  </a:path>
                </a:pathLst>
              </a:custGeom>
              <a:solidFill>
                <a:schemeClr val="accent5">
                  <a:lumMod val="75000"/>
                </a:scheme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mn-lt"/>
                </a:endParaRPr>
              </a:p>
            </p:txBody>
          </p:sp>
          <p:sp>
            <p:nvSpPr>
              <p:cNvPr id="51" name="Freeform 347"/>
              <p:cNvSpPr/>
              <p:nvPr/>
            </p:nvSpPr>
            <p:spPr bwMode="auto">
              <a:xfrm>
                <a:off x="3862278" y="1955812"/>
                <a:ext cx="559120" cy="719166"/>
              </a:xfrm>
              <a:custGeom>
                <a:avLst/>
                <a:gdLst>
                  <a:gd name="T0" fmla="*/ 489 w 538"/>
                  <a:gd name="T1" fmla="*/ 0 h 692"/>
                  <a:gd name="T2" fmla="*/ 500 w 538"/>
                  <a:gd name="T3" fmla="*/ 2 h 692"/>
                  <a:gd name="T4" fmla="*/ 512 w 538"/>
                  <a:gd name="T5" fmla="*/ 7 h 692"/>
                  <a:gd name="T6" fmla="*/ 523 w 538"/>
                  <a:gd name="T7" fmla="*/ 14 h 692"/>
                  <a:gd name="T8" fmla="*/ 531 w 538"/>
                  <a:gd name="T9" fmla="*/ 24 h 692"/>
                  <a:gd name="T10" fmla="*/ 536 w 538"/>
                  <a:gd name="T11" fmla="*/ 37 h 692"/>
                  <a:gd name="T12" fmla="*/ 538 w 538"/>
                  <a:gd name="T13" fmla="*/ 53 h 692"/>
                  <a:gd name="T14" fmla="*/ 537 w 538"/>
                  <a:gd name="T15" fmla="*/ 71 h 692"/>
                  <a:gd name="T16" fmla="*/ 532 w 538"/>
                  <a:gd name="T17" fmla="*/ 93 h 692"/>
                  <a:gd name="T18" fmla="*/ 521 w 538"/>
                  <a:gd name="T19" fmla="*/ 117 h 692"/>
                  <a:gd name="T20" fmla="*/ 504 w 538"/>
                  <a:gd name="T21" fmla="*/ 144 h 692"/>
                  <a:gd name="T22" fmla="*/ 482 w 538"/>
                  <a:gd name="T23" fmla="*/ 173 h 692"/>
                  <a:gd name="T24" fmla="*/ 0 w 538"/>
                  <a:gd name="T25" fmla="*/ 692 h 692"/>
                  <a:gd name="T26" fmla="*/ 15 w 538"/>
                  <a:gd name="T27" fmla="*/ 658 h 692"/>
                  <a:gd name="T28" fmla="*/ 32 w 538"/>
                  <a:gd name="T29" fmla="*/ 620 h 692"/>
                  <a:gd name="T30" fmla="*/ 50 w 538"/>
                  <a:gd name="T31" fmla="*/ 578 h 692"/>
                  <a:gd name="T32" fmla="*/ 71 w 538"/>
                  <a:gd name="T33" fmla="*/ 532 h 692"/>
                  <a:gd name="T34" fmla="*/ 92 w 538"/>
                  <a:gd name="T35" fmla="*/ 486 h 692"/>
                  <a:gd name="T36" fmla="*/ 114 w 538"/>
                  <a:gd name="T37" fmla="*/ 439 h 692"/>
                  <a:gd name="T38" fmla="*/ 137 w 538"/>
                  <a:gd name="T39" fmla="*/ 393 h 692"/>
                  <a:gd name="T40" fmla="*/ 157 w 538"/>
                  <a:gd name="T41" fmla="*/ 350 h 692"/>
                  <a:gd name="T42" fmla="*/ 177 w 538"/>
                  <a:gd name="T43" fmla="*/ 309 h 692"/>
                  <a:gd name="T44" fmla="*/ 197 w 538"/>
                  <a:gd name="T45" fmla="*/ 274 h 692"/>
                  <a:gd name="T46" fmla="*/ 214 w 538"/>
                  <a:gd name="T47" fmla="*/ 244 h 692"/>
                  <a:gd name="T48" fmla="*/ 233 w 538"/>
                  <a:gd name="T49" fmla="*/ 210 h 692"/>
                  <a:gd name="T50" fmla="*/ 257 w 538"/>
                  <a:gd name="T51" fmla="*/ 176 h 692"/>
                  <a:gd name="T52" fmla="*/ 283 w 538"/>
                  <a:gd name="T53" fmla="*/ 142 h 692"/>
                  <a:gd name="T54" fmla="*/ 311 w 538"/>
                  <a:gd name="T55" fmla="*/ 109 h 692"/>
                  <a:gd name="T56" fmla="*/ 342 w 538"/>
                  <a:gd name="T57" fmla="*/ 79 h 692"/>
                  <a:gd name="T58" fmla="*/ 364 w 538"/>
                  <a:gd name="T59" fmla="*/ 61 h 692"/>
                  <a:gd name="T60" fmla="*/ 388 w 538"/>
                  <a:gd name="T61" fmla="*/ 42 h 692"/>
                  <a:gd name="T62" fmla="*/ 414 w 538"/>
                  <a:gd name="T63" fmla="*/ 25 h 692"/>
                  <a:gd name="T64" fmla="*/ 439 w 538"/>
                  <a:gd name="T65" fmla="*/ 12 h 692"/>
                  <a:gd name="T66" fmla="*/ 464 w 538"/>
                  <a:gd name="T67" fmla="*/ 3 h 692"/>
                  <a:gd name="T68" fmla="*/ 489 w 538"/>
                  <a:gd name="T69"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8" h="692">
                    <a:moveTo>
                      <a:pt x="489" y="0"/>
                    </a:moveTo>
                    <a:lnTo>
                      <a:pt x="500" y="2"/>
                    </a:lnTo>
                    <a:lnTo>
                      <a:pt x="512" y="7"/>
                    </a:lnTo>
                    <a:lnTo>
                      <a:pt x="523" y="14"/>
                    </a:lnTo>
                    <a:lnTo>
                      <a:pt x="531" y="24"/>
                    </a:lnTo>
                    <a:lnTo>
                      <a:pt x="536" y="37"/>
                    </a:lnTo>
                    <a:lnTo>
                      <a:pt x="538" y="53"/>
                    </a:lnTo>
                    <a:lnTo>
                      <a:pt x="537" y="71"/>
                    </a:lnTo>
                    <a:lnTo>
                      <a:pt x="532" y="93"/>
                    </a:lnTo>
                    <a:lnTo>
                      <a:pt x="521" y="117"/>
                    </a:lnTo>
                    <a:lnTo>
                      <a:pt x="504" y="144"/>
                    </a:lnTo>
                    <a:lnTo>
                      <a:pt x="482" y="173"/>
                    </a:lnTo>
                    <a:lnTo>
                      <a:pt x="0" y="692"/>
                    </a:lnTo>
                    <a:lnTo>
                      <a:pt x="15" y="658"/>
                    </a:lnTo>
                    <a:lnTo>
                      <a:pt x="32" y="620"/>
                    </a:lnTo>
                    <a:lnTo>
                      <a:pt x="50" y="578"/>
                    </a:lnTo>
                    <a:lnTo>
                      <a:pt x="71" y="532"/>
                    </a:lnTo>
                    <a:lnTo>
                      <a:pt x="92" y="486"/>
                    </a:lnTo>
                    <a:lnTo>
                      <a:pt x="114" y="439"/>
                    </a:lnTo>
                    <a:lnTo>
                      <a:pt x="137" y="393"/>
                    </a:lnTo>
                    <a:lnTo>
                      <a:pt x="157" y="350"/>
                    </a:lnTo>
                    <a:lnTo>
                      <a:pt x="177" y="309"/>
                    </a:lnTo>
                    <a:lnTo>
                      <a:pt x="197" y="274"/>
                    </a:lnTo>
                    <a:lnTo>
                      <a:pt x="214" y="244"/>
                    </a:lnTo>
                    <a:lnTo>
                      <a:pt x="233" y="210"/>
                    </a:lnTo>
                    <a:lnTo>
                      <a:pt x="257" y="176"/>
                    </a:lnTo>
                    <a:lnTo>
                      <a:pt x="283" y="142"/>
                    </a:lnTo>
                    <a:lnTo>
                      <a:pt x="311" y="109"/>
                    </a:lnTo>
                    <a:lnTo>
                      <a:pt x="342" y="79"/>
                    </a:lnTo>
                    <a:lnTo>
                      <a:pt x="364" y="61"/>
                    </a:lnTo>
                    <a:lnTo>
                      <a:pt x="388" y="42"/>
                    </a:lnTo>
                    <a:lnTo>
                      <a:pt x="414" y="25"/>
                    </a:lnTo>
                    <a:lnTo>
                      <a:pt x="439" y="12"/>
                    </a:lnTo>
                    <a:lnTo>
                      <a:pt x="464" y="3"/>
                    </a:lnTo>
                    <a:lnTo>
                      <a:pt x="489" y="0"/>
                    </a:lnTo>
                    <a:close/>
                  </a:path>
                </a:pathLst>
              </a:custGeom>
              <a:solidFill>
                <a:schemeClr val="accent4">
                  <a:lumMod val="75000"/>
                </a:scheme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mn-lt"/>
                </a:endParaRPr>
              </a:p>
            </p:txBody>
          </p:sp>
          <p:sp>
            <p:nvSpPr>
              <p:cNvPr id="52" name="Freeform 348"/>
              <p:cNvSpPr/>
              <p:nvPr/>
            </p:nvSpPr>
            <p:spPr bwMode="auto">
              <a:xfrm>
                <a:off x="3862278" y="1909046"/>
                <a:ext cx="525865" cy="765933"/>
              </a:xfrm>
              <a:custGeom>
                <a:avLst/>
                <a:gdLst>
                  <a:gd name="T0" fmla="*/ 377 w 506"/>
                  <a:gd name="T1" fmla="*/ 0 h 737"/>
                  <a:gd name="T2" fmla="*/ 409 w 506"/>
                  <a:gd name="T3" fmla="*/ 5 h 737"/>
                  <a:gd name="T4" fmla="*/ 427 w 506"/>
                  <a:gd name="T5" fmla="*/ 13 h 737"/>
                  <a:gd name="T6" fmla="*/ 444 w 506"/>
                  <a:gd name="T7" fmla="*/ 23 h 737"/>
                  <a:gd name="T8" fmla="*/ 461 w 506"/>
                  <a:gd name="T9" fmla="*/ 36 h 737"/>
                  <a:gd name="T10" fmla="*/ 477 w 506"/>
                  <a:gd name="T11" fmla="*/ 53 h 737"/>
                  <a:gd name="T12" fmla="*/ 490 w 506"/>
                  <a:gd name="T13" fmla="*/ 73 h 737"/>
                  <a:gd name="T14" fmla="*/ 500 w 506"/>
                  <a:gd name="T15" fmla="*/ 95 h 737"/>
                  <a:gd name="T16" fmla="*/ 506 w 506"/>
                  <a:gd name="T17" fmla="*/ 120 h 737"/>
                  <a:gd name="T18" fmla="*/ 506 w 506"/>
                  <a:gd name="T19" fmla="*/ 146 h 737"/>
                  <a:gd name="T20" fmla="*/ 500 w 506"/>
                  <a:gd name="T21" fmla="*/ 174 h 737"/>
                  <a:gd name="T22" fmla="*/ 489 w 506"/>
                  <a:gd name="T23" fmla="*/ 203 h 737"/>
                  <a:gd name="T24" fmla="*/ 468 w 506"/>
                  <a:gd name="T25" fmla="*/ 234 h 737"/>
                  <a:gd name="T26" fmla="*/ 0 w 506"/>
                  <a:gd name="T27" fmla="*/ 737 h 737"/>
                  <a:gd name="T28" fmla="*/ 8 w 506"/>
                  <a:gd name="T29" fmla="*/ 697 h 737"/>
                  <a:gd name="T30" fmla="*/ 16 w 506"/>
                  <a:gd name="T31" fmla="*/ 653 h 737"/>
                  <a:gd name="T32" fmla="*/ 27 w 506"/>
                  <a:gd name="T33" fmla="*/ 604 h 737"/>
                  <a:gd name="T34" fmla="*/ 37 w 506"/>
                  <a:gd name="T35" fmla="*/ 552 h 737"/>
                  <a:gd name="T36" fmla="*/ 49 w 506"/>
                  <a:gd name="T37" fmla="*/ 498 h 737"/>
                  <a:gd name="T38" fmla="*/ 61 w 506"/>
                  <a:gd name="T39" fmla="*/ 445 h 737"/>
                  <a:gd name="T40" fmla="*/ 72 w 506"/>
                  <a:gd name="T41" fmla="*/ 392 h 737"/>
                  <a:gd name="T42" fmla="*/ 85 w 506"/>
                  <a:gd name="T43" fmla="*/ 343 h 737"/>
                  <a:gd name="T44" fmla="*/ 99 w 506"/>
                  <a:gd name="T45" fmla="*/ 297 h 737"/>
                  <a:gd name="T46" fmla="*/ 110 w 506"/>
                  <a:gd name="T47" fmla="*/ 256 h 737"/>
                  <a:gd name="T48" fmla="*/ 122 w 506"/>
                  <a:gd name="T49" fmla="*/ 223 h 737"/>
                  <a:gd name="T50" fmla="*/ 135 w 506"/>
                  <a:gd name="T51" fmla="*/ 192 h 737"/>
                  <a:gd name="T52" fmla="*/ 150 w 506"/>
                  <a:gd name="T53" fmla="*/ 161 h 737"/>
                  <a:gd name="T54" fmla="*/ 167 w 506"/>
                  <a:gd name="T55" fmla="*/ 131 h 737"/>
                  <a:gd name="T56" fmla="*/ 188 w 506"/>
                  <a:gd name="T57" fmla="*/ 102 h 737"/>
                  <a:gd name="T58" fmla="*/ 210 w 506"/>
                  <a:gd name="T59" fmla="*/ 76 h 737"/>
                  <a:gd name="T60" fmla="*/ 237 w 506"/>
                  <a:gd name="T61" fmla="*/ 53 h 737"/>
                  <a:gd name="T62" fmla="*/ 261 w 506"/>
                  <a:gd name="T63" fmla="*/ 38 h 737"/>
                  <a:gd name="T64" fmla="*/ 287 w 506"/>
                  <a:gd name="T65" fmla="*/ 23 h 737"/>
                  <a:gd name="T66" fmla="*/ 316 w 506"/>
                  <a:gd name="T67" fmla="*/ 10 h 737"/>
                  <a:gd name="T68" fmla="*/ 346 w 506"/>
                  <a:gd name="T69" fmla="*/ 2 h 737"/>
                  <a:gd name="T70" fmla="*/ 377 w 506"/>
                  <a:gd name="T71"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6" h="737">
                    <a:moveTo>
                      <a:pt x="377" y="0"/>
                    </a:moveTo>
                    <a:lnTo>
                      <a:pt x="409" y="5"/>
                    </a:lnTo>
                    <a:lnTo>
                      <a:pt x="427" y="13"/>
                    </a:lnTo>
                    <a:lnTo>
                      <a:pt x="444" y="23"/>
                    </a:lnTo>
                    <a:lnTo>
                      <a:pt x="461" y="36"/>
                    </a:lnTo>
                    <a:lnTo>
                      <a:pt x="477" y="53"/>
                    </a:lnTo>
                    <a:lnTo>
                      <a:pt x="490" y="73"/>
                    </a:lnTo>
                    <a:lnTo>
                      <a:pt x="500" y="95"/>
                    </a:lnTo>
                    <a:lnTo>
                      <a:pt x="506" y="120"/>
                    </a:lnTo>
                    <a:lnTo>
                      <a:pt x="506" y="146"/>
                    </a:lnTo>
                    <a:lnTo>
                      <a:pt x="500" y="174"/>
                    </a:lnTo>
                    <a:lnTo>
                      <a:pt x="489" y="203"/>
                    </a:lnTo>
                    <a:lnTo>
                      <a:pt x="468" y="234"/>
                    </a:lnTo>
                    <a:lnTo>
                      <a:pt x="0" y="737"/>
                    </a:lnTo>
                    <a:lnTo>
                      <a:pt x="8" y="697"/>
                    </a:lnTo>
                    <a:lnTo>
                      <a:pt x="16" y="653"/>
                    </a:lnTo>
                    <a:lnTo>
                      <a:pt x="27" y="604"/>
                    </a:lnTo>
                    <a:lnTo>
                      <a:pt x="37" y="552"/>
                    </a:lnTo>
                    <a:lnTo>
                      <a:pt x="49" y="498"/>
                    </a:lnTo>
                    <a:lnTo>
                      <a:pt x="61" y="445"/>
                    </a:lnTo>
                    <a:lnTo>
                      <a:pt x="72" y="392"/>
                    </a:lnTo>
                    <a:lnTo>
                      <a:pt x="85" y="343"/>
                    </a:lnTo>
                    <a:lnTo>
                      <a:pt x="99" y="297"/>
                    </a:lnTo>
                    <a:lnTo>
                      <a:pt x="110" y="256"/>
                    </a:lnTo>
                    <a:lnTo>
                      <a:pt x="122" y="223"/>
                    </a:lnTo>
                    <a:lnTo>
                      <a:pt x="135" y="192"/>
                    </a:lnTo>
                    <a:lnTo>
                      <a:pt x="150" y="161"/>
                    </a:lnTo>
                    <a:lnTo>
                      <a:pt x="167" y="131"/>
                    </a:lnTo>
                    <a:lnTo>
                      <a:pt x="188" y="102"/>
                    </a:lnTo>
                    <a:lnTo>
                      <a:pt x="210" y="76"/>
                    </a:lnTo>
                    <a:lnTo>
                      <a:pt x="237" y="53"/>
                    </a:lnTo>
                    <a:lnTo>
                      <a:pt x="261" y="38"/>
                    </a:lnTo>
                    <a:lnTo>
                      <a:pt x="287" y="23"/>
                    </a:lnTo>
                    <a:lnTo>
                      <a:pt x="316" y="10"/>
                    </a:lnTo>
                    <a:lnTo>
                      <a:pt x="346" y="2"/>
                    </a:lnTo>
                    <a:lnTo>
                      <a:pt x="377" y="0"/>
                    </a:lnTo>
                    <a:close/>
                  </a:path>
                </a:pathLst>
              </a:custGeom>
              <a:solidFill>
                <a:schemeClr val="accent4"/>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mn-lt"/>
                </a:endParaRPr>
              </a:p>
            </p:txBody>
          </p:sp>
          <p:sp>
            <p:nvSpPr>
              <p:cNvPr id="53" name="Freeform 349"/>
              <p:cNvSpPr/>
              <p:nvPr/>
            </p:nvSpPr>
            <p:spPr bwMode="auto">
              <a:xfrm>
                <a:off x="2942535" y="2142879"/>
                <a:ext cx="1415469" cy="1501727"/>
              </a:xfrm>
              <a:custGeom>
                <a:avLst/>
                <a:gdLst>
                  <a:gd name="T0" fmla="*/ 1362 w 1362"/>
                  <a:gd name="T1" fmla="*/ 0 h 1445"/>
                  <a:gd name="T2" fmla="*/ 101 w 1362"/>
                  <a:gd name="T3" fmla="*/ 1445 h 1445"/>
                  <a:gd name="T4" fmla="*/ 0 w 1362"/>
                  <a:gd name="T5" fmla="*/ 1352 h 1445"/>
                  <a:gd name="T6" fmla="*/ 1362 w 1362"/>
                  <a:gd name="T7" fmla="*/ 0 h 1445"/>
                </a:gdLst>
                <a:ahLst/>
                <a:cxnLst>
                  <a:cxn ang="0">
                    <a:pos x="T0" y="T1"/>
                  </a:cxn>
                  <a:cxn ang="0">
                    <a:pos x="T2" y="T3"/>
                  </a:cxn>
                  <a:cxn ang="0">
                    <a:pos x="T4" y="T5"/>
                  </a:cxn>
                  <a:cxn ang="0">
                    <a:pos x="T6" y="T7"/>
                  </a:cxn>
                </a:cxnLst>
                <a:rect l="0" t="0" r="r" b="b"/>
                <a:pathLst>
                  <a:path w="1362" h="1445">
                    <a:moveTo>
                      <a:pt x="1362" y="0"/>
                    </a:moveTo>
                    <a:lnTo>
                      <a:pt x="101" y="1445"/>
                    </a:lnTo>
                    <a:lnTo>
                      <a:pt x="0" y="1352"/>
                    </a:lnTo>
                    <a:lnTo>
                      <a:pt x="1362" y="0"/>
                    </a:lnTo>
                    <a:close/>
                  </a:path>
                </a:pathLst>
              </a:custGeom>
              <a:solidFill>
                <a:schemeClr val="accent4"/>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mn-lt"/>
                </a:endParaRPr>
              </a:p>
            </p:txBody>
          </p:sp>
          <p:sp>
            <p:nvSpPr>
              <p:cNvPr id="54" name="Freeform 350"/>
              <p:cNvSpPr/>
              <p:nvPr/>
            </p:nvSpPr>
            <p:spPr bwMode="auto">
              <a:xfrm>
                <a:off x="2917593" y="3507423"/>
                <a:ext cx="165242" cy="168360"/>
              </a:xfrm>
              <a:custGeom>
                <a:avLst/>
                <a:gdLst>
                  <a:gd name="T0" fmla="*/ 107 w 159"/>
                  <a:gd name="T1" fmla="*/ 0 h 162"/>
                  <a:gd name="T2" fmla="*/ 125 w 159"/>
                  <a:gd name="T3" fmla="*/ 4 h 162"/>
                  <a:gd name="T4" fmla="*/ 141 w 159"/>
                  <a:gd name="T5" fmla="*/ 14 h 162"/>
                  <a:gd name="T6" fmla="*/ 153 w 159"/>
                  <a:gd name="T7" fmla="*/ 29 h 162"/>
                  <a:gd name="T8" fmla="*/ 158 w 159"/>
                  <a:gd name="T9" fmla="*/ 47 h 162"/>
                  <a:gd name="T10" fmla="*/ 159 w 159"/>
                  <a:gd name="T11" fmla="*/ 67 h 162"/>
                  <a:gd name="T12" fmla="*/ 154 w 159"/>
                  <a:gd name="T13" fmla="*/ 88 h 162"/>
                  <a:gd name="T14" fmla="*/ 144 w 159"/>
                  <a:gd name="T15" fmla="*/ 108 h 162"/>
                  <a:gd name="T16" fmla="*/ 129 w 159"/>
                  <a:gd name="T17" fmla="*/ 128 h 162"/>
                  <a:gd name="T18" fmla="*/ 111 w 159"/>
                  <a:gd name="T19" fmla="*/ 144 h 162"/>
                  <a:gd name="T20" fmla="*/ 91 w 159"/>
                  <a:gd name="T21" fmla="*/ 156 h 162"/>
                  <a:gd name="T22" fmla="*/ 70 w 159"/>
                  <a:gd name="T23" fmla="*/ 162 h 162"/>
                  <a:gd name="T24" fmla="*/ 51 w 159"/>
                  <a:gd name="T25" fmla="*/ 162 h 162"/>
                  <a:gd name="T26" fmla="*/ 32 w 159"/>
                  <a:gd name="T27" fmla="*/ 158 h 162"/>
                  <a:gd name="T28" fmla="*/ 17 w 159"/>
                  <a:gd name="T29" fmla="*/ 148 h 162"/>
                  <a:gd name="T30" fmla="*/ 6 w 159"/>
                  <a:gd name="T31" fmla="*/ 133 h 162"/>
                  <a:gd name="T32" fmla="*/ 0 w 159"/>
                  <a:gd name="T33" fmla="*/ 115 h 162"/>
                  <a:gd name="T34" fmla="*/ 0 w 159"/>
                  <a:gd name="T35" fmla="*/ 95 h 162"/>
                  <a:gd name="T36" fmla="*/ 3 w 159"/>
                  <a:gd name="T37" fmla="*/ 74 h 162"/>
                  <a:gd name="T38" fmla="*/ 14 w 159"/>
                  <a:gd name="T39" fmla="*/ 53 h 162"/>
                  <a:gd name="T40" fmla="*/ 28 w 159"/>
                  <a:gd name="T41" fmla="*/ 34 h 162"/>
                  <a:gd name="T42" fmla="*/ 47 w 159"/>
                  <a:gd name="T43" fmla="*/ 18 h 162"/>
                  <a:gd name="T44" fmla="*/ 68 w 159"/>
                  <a:gd name="T45" fmla="*/ 6 h 162"/>
                  <a:gd name="T46" fmla="*/ 87 w 159"/>
                  <a:gd name="T47" fmla="*/ 1 h 162"/>
                  <a:gd name="T48" fmla="*/ 107 w 159"/>
                  <a:gd name="T4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9" h="162">
                    <a:moveTo>
                      <a:pt x="107" y="0"/>
                    </a:moveTo>
                    <a:lnTo>
                      <a:pt x="125" y="4"/>
                    </a:lnTo>
                    <a:lnTo>
                      <a:pt x="141" y="14"/>
                    </a:lnTo>
                    <a:lnTo>
                      <a:pt x="153" y="29"/>
                    </a:lnTo>
                    <a:lnTo>
                      <a:pt x="158" y="47"/>
                    </a:lnTo>
                    <a:lnTo>
                      <a:pt x="159" y="67"/>
                    </a:lnTo>
                    <a:lnTo>
                      <a:pt x="154" y="88"/>
                    </a:lnTo>
                    <a:lnTo>
                      <a:pt x="144" y="108"/>
                    </a:lnTo>
                    <a:lnTo>
                      <a:pt x="129" y="128"/>
                    </a:lnTo>
                    <a:lnTo>
                      <a:pt x="111" y="144"/>
                    </a:lnTo>
                    <a:lnTo>
                      <a:pt x="91" y="156"/>
                    </a:lnTo>
                    <a:lnTo>
                      <a:pt x="70" y="162"/>
                    </a:lnTo>
                    <a:lnTo>
                      <a:pt x="51" y="162"/>
                    </a:lnTo>
                    <a:lnTo>
                      <a:pt x="32" y="158"/>
                    </a:lnTo>
                    <a:lnTo>
                      <a:pt x="17" y="148"/>
                    </a:lnTo>
                    <a:lnTo>
                      <a:pt x="6" y="133"/>
                    </a:lnTo>
                    <a:lnTo>
                      <a:pt x="0" y="115"/>
                    </a:lnTo>
                    <a:lnTo>
                      <a:pt x="0" y="95"/>
                    </a:lnTo>
                    <a:lnTo>
                      <a:pt x="3" y="74"/>
                    </a:lnTo>
                    <a:lnTo>
                      <a:pt x="14" y="53"/>
                    </a:lnTo>
                    <a:lnTo>
                      <a:pt x="28" y="34"/>
                    </a:lnTo>
                    <a:lnTo>
                      <a:pt x="47" y="18"/>
                    </a:lnTo>
                    <a:lnTo>
                      <a:pt x="68" y="6"/>
                    </a:lnTo>
                    <a:lnTo>
                      <a:pt x="87" y="1"/>
                    </a:lnTo>
                    <a:lnTo>
                      <a:pt x="107" y="0"/>
                    </a:lnTo>
                    <a:close/>
                  </a:path>
                </a:pathLst>
              </a:custGeom>
              <a:solidFill>
                <a:srgbClr val="0015C6"/>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mn-lt"/>
                </a:endParaRPr>
              </a:p>
            </p:txBody>
          </p:sp>
          <p:sp>
            <p:nvSpPr>
              <p:cNvPr id="55" name="Freeform 351"/>
              <p:cNvSpPr/>
              <p:nvPr/>
            </p:nvSpPr>
            <p:spPr bwMode="auto">
              <a:xfrm>
                <a:off x="2911357" y="3222667"/>
                <a:ext cx="444802" cy="460391"/>
              </a:xfrm>
              <a:custGeom>
                <a:avLst/>
                <a:gdLst>
                  <a:gd name="T0" fmla="*/ 343 w 428"/>
                  <a:gd name="T1" fmla="*/ 0 h 443"/>
                  <a:gd name="T2" fmla="*/ 345 w 428"/>
                  <a:gd name="T3" fmla="*/ 21 h 443"/>
                  <a:gd name="T4" fmla="*/ 352 w 428"/>
                  <a:gd name="T5" fmla="*/ 39 h 443"/>
                  <a:gd name="T6" fmla="*/ 366 w 428"/>
                  <a:gd name="T7" fmla="*/ 54 h 443"/>
                  <a:gd name="T8" fmla="*/ 379 w 428"/>
                  <a:gd name="T9" fmla="*/ 64 h 443"/>
                  <a:gd name="T10" fmla="*/ 393 w 428"/>
                  <a:gd name="T11" fmla="*/ 71 h 443"/>
                  <a:gd name="T12" fmla="*/ 410 w 428"/>
                  <a:gd name="T13" fmla="*/ 72 h 443"/>
                  <a:gd name="T14" fmla="*/ 428 w 428"/>
                  <a:gd name="T15" fmla="*/ 70 h 443"/>
                  <a:gd name="T16" fmla="*/ 127 w 428"/>
                  <a:gd name="T17" fmla="*/ 411 h 443"/>
                  <a:gd name="T18" fmla="*/ 125 w 428"/>
                  <a:gd name="T19" fmla="*/ 414 h 443"/>
                  <a:gd name="T20" fmla="*/ 106 w 428"/>
                  <a:gd name="T21" fmla="*/ 428 h 443"/>
                  <a:gd name="T22" fmla="*/ 87 w 428"/>
                  <a:gd name="T23" fmla="*/ 439 h 443"/>
                  <a:gd name="T24" fmla="*/ 68 w 428"/>
                  <a:gd name="T25" fmla="*/ 443 h 443"/>
                  <a:gd name="T26" fmla="*/ 50 w 428"/>
                  <a:gd name="T27" fmla="*/ 443 h 443"/>
                  <a:gd name="T28" fmla="*/ 33 w 428"/>
                  <a:gd name="T29" fmla="*/ 437 h 443"/>
                  <a:gd name="T30" fmla="*/ 17 w 428"/>
                  <a:gd name="T31" fmla="*/ 427 h 443"/>
                  <a:gd name="T32" fmla="*/ 7 w 428"/>
                  <a:gd name="T33" fmla="*/ 413 h 443"/>
                  <a:gd name="T34" fmla="*/ 0 w 428"/>
                  <a:gd name="T35" fmla="*/ 396 h 443"/>
                  <a:gd name="T36" fmla="*/ 0 w 428"/>
                  <a:gd name="T37" fmla="*/ 377 h 443"/>
                  <a:gd name="T38" fmla="*/ 4 w 428"/>
                  <a:gd name="T39" fmla="*/ 356 h 443"/>
                  <a:gd name="T40" fmla="*/ 12 w 428"/>
                  <a:gd name="T41" fmla="*/ 337 h 443"/>
                  <a:gd name="T42" fmla="*/ 26 w 428"/>
                  <a:gd name="T43" fmla="*/ 317 h 443"/>
                  <a:gd name="T44" fmla="*/ 26 w 428"/>
                  <a:gd name="T45" fmla="*/ 317 h 443"/>
                  <a:gd name="T46" fmla="*/ 28 w 428"/>
                  <a:gd name="T47" fmla="*/ 314 h 443"/>
                  <a:gd name="T48" fmla="*/ 29 w 428"/>
                  <a:gd name="T49" fmla="*/ 313 h 443"/>
                  <a:gd name="T50" fmla="*/ 37 w 428"/>
                  <a:gd name="T51" fmla="*/ 305 h 443"/>
                  <a:gd name="T52" fmla="*/ 343 w 428"/>
                  <a:gd name="T53"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8" h="443">
                    <a:moveTo>
                      <a:pt x="343" y="0"/>
                    </a:moveTo>
                    <a:lnTo>
                      <a:pt x="345" y="21"/>
                    </a:lnTo>
                    <a:lnTo>
                      <a:pt x="352" y="39"/>
                    </a:lnTo>
                    <a:lnTo>
                      <a:pt x="366" y="54"/>
                    </a:lnTo>
                    <a:lnTo>
                      <a:pt x="379" y="64"/>
                    </a:lnTo>
                    <a:lnTo>
                      <a:pt x="393" y="71"/>
                    </a:lnTo>
                    <a:lnTo>
                      <a:pt x="410" y="72"/>
                    </a:lnTo>
                    <a:lnTo>
                      <a:pt x="428" y="70"/>
                    </a:lnTo>
                    <a:lnTo>
                      <a:pt x="127" y="411"/>
                    </a:lnTo>
                    <a:lnTo>
                      <a:pt x="125" y="414"/>
                    </a:lnTo>
                    <a:lnTo>
                      <a:pt x="106" y="428"/>
                    </a:lnTo>
                    <a:lnTo>
                      <a:pt x="87" y="439"/>
                    </a:lnTo>
                    <a:lnTo>
                      <a:pt x="68" y="443"/>
                    </a:lnTo>
                    <a:lnTo>
                      <a:pt x="50" y="443"/>
                    </a:lnTo>
                    <a:lnTo>
                      <a:pt x="33" y="437"/>
                    </a:lnTo>
                    <a:lnTo>
                      <a:pt x="17" y="427"/>
                    </a:lnTo>
                    <a:lnTo>
                      <a:pt x="7" y="413"/>
                    </a:lnTo>
                    <a:lnTo>
                      <a:pt x="0" y="396"/>
                    </a:lnTo>
                    <a:lnTo>
                      <a:pt x="0" y="377"/>
                    </a:lnTo>
                    <a:lnTo>
                      <a:pt x="4" y="356"/>
                    </a:lnTo>
                    <a:lnTo>
                      <a:pt x="12" y="337"/>
                    </a:lnTo>
                    <a:lnTo>
                      <a:pt x="26" y="317"/>
                    </a:lnTo>
                    <a:lnTo>
                      <a:pt x="26" y="317"/>
                    </a:lnTo>
                    <a:lnTo>
                      <a:pt x="28" y="314"/>
                    </a:lnTo>
                    <a:lnTo>
                      <a:pt x="29" y="313"/>
                    </a:lnTo>
                    <a:lnTo>
                      <a:pt x="37" y="305"/>
                    </a:lnTo>
                    <a:lnTo>
                      <a:pt x="343"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mn-lt"/>
                </a:endParaRPr>
              </a:p>
            </p:txBody>
          </p:sp>
        </p:grpSp>
        <p:grpSp>
          <p:nvGrpSpPr>
            <p:cNvPr id="28" name="Group 58"/>
            <p:cNvGrpSpPr/>
            <p:nvPr/>
          </p:nvGrpSpPr>
          <p:grpSpPr>
            <a:xfrm rot="3423921">
              <a:off x="3163313" y="3219895"/>
              <a:ext cx="1840525" cy="1943412"/>
              <a:chOff x="2756508" y="1909046"/>
              <a:chExt cx="1840525" cy="1943412"/>
            </a:xfrm>
          </p:grpSpPr>
          <p:sp>
            <p:nvSpPr>
              <p:cNvPr id="40" name="Freeform 344"/>
              <p:cNvSpPr/>
              <p:nvPr/>
            </p:nvSpPr>
            <p:spPr bwMode="auto">
              <a:xfrm>
                <a:off x="2756508" y="3588487"/>
                <a:ext cx="247344" cy="263971"/>
              </a:xfrm>
              <a:custGeom>
                <a:avLst/>
                <a:gdLst>
                  <a:gd name="T0" fmla="*/ 223 w 238"/>
                  <a:gd name="T1" fmla="*/ 0 h 254"/>
                  <a:gd name="T2" fmla="*/ 238 w 238"/>
                  <a:gd name="T3" fmla="*/ 15 h 254"/>
                  <a:gd name="T4" fmla="*/ 38 w 238"/>
                  <a:gd name="T5" fmla="*/ 229 h 254"/>
                  <a:gd name="T6" fmla="*/ 0 w 238"/>
                  <a:gd name="T7" fmla="*/ 254 h 254"/>
                  <a:gd name="T8" fmla="*/ 24 w 238"/>
                  <a:gd name="T9" fmla="*/ 214 h 254"/>
                  <a:gd name="T10" fmla="*/ 223 w 238"/>
                  <a:gd name="T11" fmla="*/ 0 h 254"/>
                </a:gdLst>
                <a:ahLst/>
                <a:cxnLst>
                  <a:cxn ang="0">
                    <a:pos x="T0" y="T1"/>
                  </a:cxn>
                  <a:cxn ang="0">
                    <a:pos x="T2" y="T3"/>
                  </a:cxn>
                  <a:cxn ang="0">
                    <a:pos x="T4" y="T5"/>
                  </a:cxn>
                  <a:cxn ang="0">
                    <a:pos x="T6" y="T7"/>
                  </a:cxn>
                  <a:cxn ang="0">
                    <a:pos x="T8" y="T9"/>
                  </a:cxn>
                  <a:cxn ang="0">
                    <a:pos x="T10" y="T11"/>
                  </a:cxn>
                </a:cxnLst>
                <a:rect l="0" t="0" r="r" b="b"/>
                <a:pathLst>
                  <a:path w="238" h="254">
                    <a:moveTo>
                      <a:pt x="223" y="0"/>
                    </a:moveTo>
                    <a:lnTo>
                      <a:pt x="238" y="15"/>
                    </a:lnTo>
                    <a:lnTo>
                      <a:pt x="38" y="229"/>
                    </a:lnTo>
                    <a:lnTo>
                      <a:pt x="0" y="254"/>
                    </a:lnTo>
                    <a:lnTo>
                      <a:pt x="24" y="214"/>
                    </a:lnTo>
                    <a:lnTo>
                      <a:pt x="223"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mn-lt"/>
                </a:endParaRPr>
              </a:p>
            </p:txBody>
          </p:sp>
          <p:sp>
            <p:nvSpPr>
              <p:cNvPr id="41" name="Freeform 345"/>
              <p:cNvSpPr/>
              <p:nvPr/>
            </p:nvSpPr>
            <p:spPr bwMode="auto">
              <a:xfrm>
                <a:off x="3862278" y="2104427"/>
                <a:ext cx="734755" cy="570553"/>
              </a:xfrm>
              <a:custGeom>
                <a:avLst/>
                <a:gdLst>
                  <a:gd name="T0" fmla="*/ 579 w 707"/>
                  <a:gd name="T1" fmla="*/ 0 h 549"/>
                  <a:gd name="T2" fmla="*/ 604 w 707"/>
                  <a:gd name="T3" fmla="*/ 4 h 549"/>
                  <a:gd name="T4" fmla="*/ 627 w 707"/>
                  <a:gd name="T5" fmla="*/ 12 h 549"/>
                  <a:gd name="T6" fmla="*/ 647 w 707"/>
                  <a:gd name="T7" fmla="*/ 24 h 549"/>
                  <a:gd name="T8" fmla="*/ 665 w 707"/>
                  <a:gd name="T9" fmla="*/ 38 h 549"/>
                  <a:gd name="T10" fmla="*/ 680 w 707"/>
                  <a:gd name="T11" fmla="*/ 54 h 549"/>
                  <a:gd name="T12" fmla="*/ 692 w 707"/>
                  <a:gd name="T13" fmla="*/ 71 h 549"/>
                  <a:gd name="T14" fmla="*/ 701 w 707"/>
                  <a:gd name="T15" fmla="*/ 89 h 549"/>
                  <a:gd name="T16" fmla="*/ 707 w 707"/>
                  <a:gd name="T17" fmla="*/ 121 h 549"/>
                  <a:gd name="T18" fmla="*/ 707 w 707"/>
                  <a:gd name="T19" fmla="*/ 152 h 549"/>
                  <a:gd name="T20" fmla="*/ 702 w 707"/>
                  <a:gd name="T21" fmla="*/ 182 h 549"/>
                  <a:gd name="T22" fmla="*/ 692 w 707"/>
                  <a:gd name="T23" fmla="*/ 211 h 549"/>
                  <a:gd name="T24" fmla="*/ 678 w 707"/>
                  <a:gd name="T25" fmla="*/ 238 h 549"/>
                  <a:gd name="T26" fmla="*/ 664 w 707"/>
                  <a:gd name="T27" fmla="*/ 263 h 549"/>
                  <a:gd name="T28" fmla="*/ 644 w 707"/>
                  <a:gd name="T29" fmla="*/ 292 h 549"/>
                  <a:gd name="T30" fmla="*/ 620 w 707"/>
                  <a:gd name="T31" fmla="*/ 317 h 549"/>
                  <a:gd name="T32" fmla="*/ 592 w 707"/>
                  <a:gd name="T33" fmla="*/ 339 h 549"/>
                  <a:gd name="T34" fmla="*/ 563 w 707"/>
                  <a:gd name="T35" fmla="*/ 359 h 549"/>
                  <a:gd name="T36" fmla="*/ 533 w 707"/>
                  <a:gd name="T37" fmla="*/ 376 h 549"/>
                  <a:gd name="T38" fmla="*/ 503 w 707"/>
                  <a:gd name="T39" fmla="*/ 390 h 549"/>
                  <a:gd name="T40" fmla="*/ 472 w 707"/>
                  <a:gd name="T41" fmla="*/ 405 h 549"/>
                  <a:gd name="T42" fmla="*/ 432 w 707"/>
                  <a:gd name="T43" fmla="*/ 419 h 549"/>
                  <a:gd name="T44" fmla="*/ 388 w 707"/>
                  <a:gd name="T45" fmla="*/ 435 h 549"/>
                  <a:gd name="T46" fmla="*/ 338 w 707"/>
                  <a:gd name="T47" fmla="*/ 452 h 549"/>
                  <a:gd name="T48" fmla="*/ 287 w 707"/>
                  <a:gd name="T49" fmla="*/ 467 h 549"/>
                  <a:gd name="T50" fmla="*/ 235 w 707"/>
                  <a:gd name="T51" fmla="*/ 483 h 549"/>
                  <a:gd name="T52" fmla="*/ 181 w 707"/>
                  <a:gd name="T53" fmla="*/ 499 h 549"/>
                  <a:gd name="T54" fmla="*/ 130 w 707"/>
                  <a:gd name="T55" fmla="*/ 513 h 549"/>
                  <a:gd name="T56" fmla="*/ 82 w 707"/>
                  <a:gd name="T57" fmla="*/ 526 h 549"/>
                  <a:gd name="T58" fmla="*/ 38 w 707"/>
                  <a:gd name="T59" fmla="*/ 538 h 549"/>
                  <a:gd name="T60" fmla="*/ 0 w 707"/>
                  <a:gd name="T61" fmla="*/ 549 h 549"/>
                  <a:gd name="T62" fmla="*/ 468 w 707"/>
                  <a:gd name="T63" fmla="*/ 46 h 549"/>
                  <a:gd name="T64" fmla="*/ 498 w 707"/>
                  <a:gd name="T65" fmla="*/ 24 h 549"/>
                  <a:gd name="T66" fmla="*/ 525 w 707"/>
                  <a:gd name="T67" fmla="*/ 9 h 549"/>
                  <a:gd name="T68" fmla="*/ 553 w 707"/>
                  <a:gd name="T69" fmla="*/ 1 h 549"/>
                  <a:gd name="T70" fmla="*/ 579 w 707"/>
                  <a:gd name="T71" fmla="*/ 0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7" h="549">
                    <a:moveTo>
                      <a:pt x="579" y="0"/>
                    </a:moveTo>
                    <a:lnTo>
                      <a:pt x="604" y="4"/>
                    </a:lnTo>
                    <a:lnTo>
                      <a:pt x="627" y="12"/>
                    </a:lnTo>
                    <a:lnTo>
                      <a:pt x="647" y="24"/>
                    </a:lnTo>
                    <a:lnTo>
                      <a:pt x="665" y="38"/>
                    </a:lnTo>
                    <a:lnTo>
                      <a:pt x="680" y="54"/>
                    </a:lnTo>
                    <a:lnTo>
                      <a:pt x="692" y="71"/>
                    </a:lnTo>
                    <a:lnTo>
                      <a:pt x="701" y="89"/>
                    </a:lnTo>
                    <a:lnTo>
                      <a:pt x="707" y="121"/>
                    </a:lnTo>
                    <a:lnTo>
                      <a:pt x="707" y="152"/>
                    </a:lnTo>
                    <a:lnTo>
                      <a:pt x="702" y="182"/>
                    </a:lnTo>
                    <a:lnTo>
                      <a:pt x="692" y="211"/>
                    </a:lnTo>
                    <a:lnTo>
                      <a:pt x="678" y="238"/>
                    </a:lnTo>
                    <a:lnTo>
                      <a:pt x="664" y="263"/>
                    </a:lnTo>
                    <a:lnTo>
                      <a:pt x="644" y="292"/>
                    </a:lnTo>
                    <a:lnTo>
                      <a:pt x="620" y="317"/>
                    </a:lnTo>
                    <a:lnTo>
                      <a:pt x="592" y="339"/>
                    </a:lnTo>
                    <a:lnTo>
                      <a:pt x="563" y="359"/>
                    </a:lnTo>
                    <a:lnTo>
                      <a:pt x="533" y="376"/>
                    </a:lnTo>
                    <a:lnTo>
                      <a:pt x="503" y="390"/>
                    </a:lnTo>
                    <a:lnTo>
                      <a:pt x="472" y="405"/>
                    </a:lnTo>
                    <a:lnTo>
                      <a:pt x="432" y="419"/>
                    </a:lnTo>
                    <a:lnTo>
                      <a:pt x="388" y="435"/>
                    </a:lnTo>
                    <a:lnTo>
                      <a:pt x="338" y="452"/>
                    </a:lnTo>
                    <a:lnTo>
                      <a:pt x="287" y="467"/>
                    </a:lnTo>
                    <a:lnTo>
                      <a:pt x="235" y="483"/>
                    </a:lnTo>
                    <a:lnTo>
                      <a:pt x="181" y="499"/>
                    </a:lnTo>
                    <a:lnTo>
                      <a:pt x="130" y="513"/>
                    </a:lnTo>
                    <a:lnTo>
                      <a:pt x="82" y="526"/>
                    </a:lnTo>
                    <a:lnTo>
                      <a:pt x="38" y="538"/>
                    </a:lnTo>
                    <a:lnTo>
                      <a:pt x="0" y="549"/>
                    </a:lnTo>
                    <a:lnTo>
                      <a:pt x="468" y="46"/>
                    </a:lnTo>
                    <a:lnTo>
                      <a:pt x="498" y="24"/>
                    </a:lnTo>
                    <a:lnTo>
                      <a:pt x="525" y="9"/>
                    </a:lnTo>
                    <a:lnTo>
                      <a:pt x="553" y="1"/>
                    </a:lnTo>
                    <a:lnTo>
                      <a:pt x="579" y="0"/>
                    </a:lnTo>
                    <a:close/>
                  </a:path>
                </a:pathLst>
              </a:custGeom>
              <a:solidFill>
                <a:schemeClr val="accent5">
                  <a:lumMod val="75000"/>
                </a:scheme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mn-lt"/>
                </a:endParaRPr>
              </a:p>
            </p:txBody>
          </p:sp>
          <p:sp>
            <p:nvSpPr>
              <p:cNvPr id="42" name="Freeform 346"/>
              <p:cNvSpPr/>
              <p:nvPr/>
            </p:nvSpPr>
            <p:spPr bwMode="auto">
              <a:xfrm>
                <a:off x="3862278" y="2087798"/>
                <a:ext cx="666164" cy="587180"/>
              </a:xfrm>
              <a:custGeom>
                <a:avLst/>
                <a:gdLst>
                  <a:gd name="T0" fmla="*/ 583 w 641"/>
                  <a:gd name="T1" fmla="*/ 0 h 565"/>
                  <a:gd name="T2" fmla="*/ 599 w 641"/>
                  <a:gd name="T3" fmla="*/ 2 h 565"/>
                  <a:gd name="T4" fmla="*/ 613 w 641"/>
                  <a:gd name="T5" fmla="*/ 7 h 565"/>
                  <a:gd name="T6" fmla="*/ 624 w 641"/>
                  <a:gd name="T7" fmla="*/ 15 h 565"/>
                  <a:gd name="T8" fmla="*/ 631 w 641"/>
                  <a:gd name="T9" fmla="*/ 25 h 565"/>
                  <a:gd name="T10" fmla="*/ 638 w 641"/>
                  <a:gd name="T11" fmla="*/ 36 h 565"/>
                  <a:gd name="T12" fmla="*/ 641 w 641"/>
                  <a:gd name="T13" fmla="*/ 49 h 565"/>
                  <a:gd name="T14" fmla="*/ 639 w 641"/>
                  <a:gd name="T15" fmla="*/ 72 h 565"/>
                  <a:gd name="T16" fmla="*/ 633 w 641"/>
                  <a:gd name="T17" fmla="*/ 97 h 565"/>
                  <a:gd name="T18" fmla="*/ 622 w 641"/>
                  <a:gd name="T19" fmla="*/ 123 h 565"/>
                  <a:gd name="T20" fmla="*/ 608 w 641"/>
                  <a:gd name="T21" fmla="*/ 150 h 565"/>
                  <a:gd name="T22" fmla="*/ 592 w 641"/>
                  <a:gd name="T23" fmla="*/ 175 h 565"/>
                  <a:gd name="T24" fmla="*/ 576 w 641"/>
                  <a:gd name="T25" fmla="*/ 198 h 565"/>
                  <a:gd name="T26" fmla="*/ 550 w 641"/>
                  <a:gd name="T27" fmla="*/ 230 h 565"/>
                  <a:gd name="T28" fmla="*/ 520 w 641"/>
                  <a:gd name="T29" fmla="*/ 260 h 565"/>
                  <a:gd name="T30" fmla="*/ 489 w 641"/>
                  <a:gd name="T31" fmla="*/ 286 h 565"/>
                  <a:gd name="T32" fmla="*/ 456 w 641"/>
                  <a:gd name="T33" fmla="*/ 311 h 565"/>
                  <a:gd name="T34" fmla="*/ 425 w 641"/>
                  <a:gd name="T35" fmla="*/ 333 h 565"/>
                  <a:gd name="T36" fmla="*/ 397 w 641"/>
                  <a:gd name="T37" fmla="*/ 351 h 565"/>
                  <a:gd name="T38" fmla="*/ 363 w 641"/>
                  <a:gd name="T39" fmla="*/ 371 h 565"/>
                  <a:gd name="T40" fmla="*/ 325 w 641"/>
                  <a:gd name="T41" fmla="*/ 393 h 565"/>
                  <a:gd name="T42" fmla="*/ 284 w 641"/>
                  <a:gd name="T43" fmla="*/ 417 h 565"/>
                  <a:gd name="T44" fmla="*/ 240 w 641"/>
                  <a:gd name="T45" fmla="*/ 440 h 565"/>
                  <a:gd name="T46" fmla="*/ 195 w 641"/>
                  <a:gd name="T47" fmla="*/ 464 h 565"/>
                  <a:gd name="T48" fmla="*/ 151 w 641"/>
                  <a:gd name="T49" fmla="*/ 487 h 565"/>
                  <a:gd name="T50" fmla="*/ 109 w 641"/>
                  <a:gd name="T51" fmla="*/ 510 h 565"/>
                  <a:gd name="T52" fmla="*/ 68 w 641"/>
                  <a:gd name="T53" fmla="*/ 529 h 565"/>
                  <a:gd name="T54" fmla="*/ 32 w 641"/>
                  <a:gd name="T55" fmla="*/ 549 h 565"/>
                  <a:gd name="T56" fmla="*/ 0 w 641"/>
                  <a:gd name="T57" fmla="*/ 565 h 565"/>
                  <a:gd name="T58" fmla="*/ 468 w 641"/>
                  <a:gd name="T59" fmla="*/ 62 h 565"/>
                  <a:gd name="T60" fmla="*/ 495 w 641"/>
                  <a:gd name="T61" fmla="*/ 38 h 565"/>
                  <a:gd name="T62" fmla="*/ 520 w 641"/>
                  <a:gd name="T63" fmla="*/ 20 h 565"/>
                  <a:gd name="T64" fmla="*/ 544 w 641"/>
                  <a:gd name="T65" fmla="*/ 8 h 565"/>
                  <a:gd name="T66" fmla="*/ 565 w 641"/>
                  <a:gd name="T67" fmla="*/ 2 h 565"/>
                  <a:gd name="T68" fmla="*/ 583 w 641"/>
                  <a:gd name="T69"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1" h="565">
                    <a:moveTo>
                      <a:pt x="583" y="0"/>
                    </a:moveTo>
                    <a:lnTo>
                      <a:pt x="599" y="2"/>
                    </a:lnTo>
                    <a:lnTo>
                      <a:pt x="613" y="7"/>
                    </a:lnTo>
                    <a:lnTo>
                      <a:pt x="624" y="15"/>
                    </a:lnTo>
                    <a:lnTo>
                      <a:pt x="631" y="25"/>
                    </a:lnTo>
                    <a:lnTo>
                      <a:pt x="638" y="36"/>
                    </a:lnTo>
                    <a:lnTo>
                      <a:pt x="641" y="49"/>
                    </a:lnTo>
                    <a:lnTo>
                      <a:pt x="639" y="72"/>
                    </a:lnTo>
                    <a:lnTo>
                      <a:pt x="633" y="97"/>
                    </a:lnTo>
                    <a:lnTo>
                      <a:pt x="622" y="123"/>
                    </a:lnTo>
                    <a:lnTo>
                      <a:pt x="608" y="150"/>
                    </a:lnTo>
                    <a:lnTo>
                      <a:pt x="592" y="175"/>
                    </a:lnTo>
                    <a:lnTo>
                      <a:pt x="576" y="198"/>
                    </a:lnTo>
                    <a:lnTo>
                      <a:pt x="550" y="230"/>
                    </a:lnTo>
                    <a:lnTo>
                      <a:pt x="520" y="260"/>
                    </a:lnTo>
                    <a:lnTo>
                      <a:pt x="489" y="286"/>
                    </a:lnTo>
                    <a:lnTo>
                      <a:pt x="456" y="311"/>
                    </a:lnTo>
                    <a:lnTo>
                      <a:pt x="425" y="333"/>
                    </a:lnTo>
                    <a:lnTo>
                      <a:pt x="397" y="351"/>
                    </a:lnTo>
                    <a:lnTo>
                      <a:pt x="363" y="371"/>
                    </a:lnTo>
                    <a:lnTo>
                      <a:pt x="325" y="393"/>
                    </a:lnTo>
                    <a:lnTo>
                      <a:pt x="284" y="417"/>
                    </a:lnTo>
                    <a:lnTo>
                      <a:pt x="240" y="440"/>
                    </a:lnTo>
                    <a:lnTo>
                      <a:pt x="195" y="464"/>
                    </a:lnTo>
                    <a:lnTo>
                      <a:pt x="151" y="487"/>
                    </a:lnTo>
                    <a:lnTo>
                      <a:pt x="109" y="510"/>
                    </a:lnTo>
                    <a:lnTo>
                      <a:pt x="68" y="529"/>
                    </a:lnTo>
                    <a:lnTo>
                      <a:pt x="32" y="549"/>
                    </a:lnTo>
                    <a:lnTo>
                      <a:pt x="0" y="565"/>
                    </a:lnTo>
                    <a:lnTo>
                      <a:pt x="468" y="62"/>
                    </a:lnTo>
                    <a:lnTo>
                      <a:pt x="495" y="38"/>
                    </a:lnTo>
                    <a:lnTo>
                      <a:pt x="520" y="20"/>
                    </a:lnTo>
                    <a:lnTo>
                      <a:pt x="544" y="8"/>
                    </a:lnTo>
                    <a:lnTo>
                      <a:pt x="565" y="2"/>
                    </a:lnTo>
                    <a:lnTo>
                      <a:pt x="583" y="0"/>
                    </a:lnTo>
                    <a:close/>
                  </a:path>
                </a:pathLst>
              </a:custGeom>
              <a:solidFill>
                <a:schemeClr val="accent4">
                  <a:lumMod val="75000"/>
                </a:scheme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mn-lt"/>
                </a:endParaRPr>
              </a:p>
            </p:txBody>
          </p:sp>
          <p:sp>
            <p:nvSpPr>
              <p:cNvPr id="43" name="Freeform 347"/>
              <p:cNvSpPr/>
              <p:nvPr/>
            </p:nvSpPr>
            <p:spPr bwMode="auto">
              <a:xfrm>
                <a:off x="3862278" y="1955812"/>
                <a:ext cx="559120" cy="719166"/>
              </a:xfrm>
              <a:custGeom>
                <a:avLst/>
                <a:gdLst>
                  <a:gd name="T0" fmla="*/ 489 w 538"/>
                  <a:gd name="T1" fmla="*/ 0 h 692"/>
                  <a:gd name="T2" fmla="*/ 500 w 538"/>
                  <a:gd name="T3" fmla="*/ 2 h 692"/>
                  <a:gd name="T4" fmla="*/ 512 w 538"/>
                  <a:gd name="T5" fmla="*/ 7 h 692"/>
                  <a:gd name="T6" fmla="*/ 523 w 538"/>
                  <a:gd name="T7" fmla="*/ 14 h 692"/>
                  <a:gd name="T8" fmla="*/ 531 w 538"/>
                  <a:gd name="T9" fmla="*/ 24 h 692"/>
                  <a:gd name="T10" fmla="*/ 536 w 538"/>
                  <a:gd name="T11" fmla="*/ 37 h 692"/>
                  <a:gd name="T12" fmla="*/ 538 w 538"/>
                  <a:gd name="T13" fmla="*/ 53 h 692"/>
                  <a:gd name="T14" fmla="*/ 537 w 538"/>
                  <a:gd name="T15" fmla="*/ 71 h 692"/>
                  <a:gd name="T16" fmla="*/ 532 w 538"/>
                  <a:gd name="T17" fmla="*/ 93 h 692"/>
                  <a:gd name="T18" fmla="*/ 521 w 538"/>
                  <a:gd name="T19" fmla="*/ 117 h 692"/>
                  <a:gd name="T20" fmla="*/ 504 w 538"/>
                  <a:gd name="T21" fmla="*/ 144 h 692"/>
                  <a:gd name="T22" fmla="*/ 482 w 538"/>
                  <a:gd name="T23" fmla="*/ 173 h 692"/>
                  <a:gd name="T24" fmla="*/ 0 w 538"/>
                  <a:gd name="T25" fmla="*/ 692 h 692"/>
                  <a:gd name="T26" fmla="*/ 15 w 538"/>
                  <a:gd name="T27" fmla="*/ 658 h 692"/>
                  <a:gd name="T28" fmla="*/ 32 w 538"/>
                  <a:gd name="T29" fmla="*/ 620 h 692"/>
                  <a:gd name="T30" fmla="*/ 50 w 538"/>
                  <a:gd name="T31" fmla="*/ 578 h 692"/>
                  <a:gd name="T32" fmla="*/ 71 w 538"/>
                  <a:gd name="T33" fmla="*/ 532 h 692"/>
                  <a:gd name="T34" fmla="*/ 92 w 538"/>
                  <a:gd name="T35" fmla="*/ 486 h 692"/>
                  <a:gd name="T36" fmla="*/ 114 w 538"/>
                  <a:gd name="T37" fmla="*/ 439 h 692"/>
                  <a:gd name="T38" fmla="*/ 137 w 538"/>
                  <a:gd name="T39" fmla="*/ 393 h 692"/>
                  <a:gd name="T40" fmla="*/ 157 w 538"/>
                  <a:gd name="T41" fmla="*/ 350 h 692"/>
                  <a:gd name="T42" fmla="*/ 177 w 538"/>
                  <a:gd name="T43" fmla="*/ 309 h 692"/>
                  <a:gd name="T44" fmla="*/ 197 w 538"/>
                  <a:gd name="T45" fmla="*/ 274 h 692"/>
                  <a:gd name="T46" fmla="*/ 214 w 538"/>
                  <a:gd name="T47" fmla="*/ 244 h 692"/>
                  <a:gd name="T48" fmla="*/ 233 w 538"/>
                  <a:gd name="T49" fmla="*/ 210 h 692"/>
                  <a:gd name="T50" fmla="*/ 257 w 538"/>
                  <a:gd name="T51" fmla="*/ 176 h 692"/>
                  <a:gd name="T52" fmla="*/ 283 w 538"/>
                  <a:gd name="T53" fmla="*/ 142 h 692"/>
                  <a:gd name="T54" fmla="*/ 311 w 538"/>
                  <a:gd name="T55" fmla="*/ 109 h 692"/>
                  <a:gd name="T56" fmla="*/ 342 w 538"/>
                  <a:gd name="T57" fmla="*/ 79 h 692"/>
                  <a:gd name="T58" fmla="*/ 364 w 538"/>
                  <a:gd name="T59" fmla="*/ 61 h 692"/>
                  <a:gd name="T60" fmla="*/ 388 w 538"/>
                  <a:gd name="T61" fmla="*/ 42 h 692"/>
                  <a:gd name="T62" fmla="*/ 414 w 538"/>
                  <a:gd name="T63" fmla="*/ 25 h 692"/>
                  <a:gd name="T64" fmla="*/ 439 w 538"/>
                  <a:gd name="T65" fmla="*/ 12 h 692"/>
                  <a:gd name="T66" fmla="*/ 464 w 538"/>
                  <a:gd name="T67" fmla="*/ 3 h 692"/>
                  <a:gd name="T68" fmla="*/ 489 w 538"/>
                  <a:gd name="T69"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8" h="692">
                    <a:moveTo>
                      <a:pt x="489" y="0"/>
                    </a:moveTo>
                    <a:lnTo>
                      <a:pt x="500" y="2"/>
                    </a:lnTo>
                    <a:lnTo>
                      <a:pt x="512" y="7"/>
                    </a:lnTo>
                    <a:lnTo>
                      <a:pt x="523" y="14"/>
                    </a:lnTo>
                    <a:lnTo>
                      <a:pt x="531" y="24"/>
                    </a:lnTo>
                    <a:lnTo>
                      <a:pt x="536" y="37"/>
                    </a:lnTo>
                    <a:lnTo>
                      <a:pt x="538" y="53"/>
                    </a:lnTo>
                    <a:lnTo>
                      <a:pt x="537" y="71"/>
                    </a:lnTo>
                    <a:lnTo>
                      <a:pt x="532" y="93"/>
                    </a:lnTo>
                    <a:lnTo>
                      <a:pt x="521" y="117"/>
                    </a:lnTo>
                    <a:lnTo>
                      <a:pt x="504" y="144"/>
                    </a:lnTo>
                    <a:lnTo>
                      <a:pt x="482" y="173"/>
                    </a:lnTo>
                    <a:lnTo>
                      <a:pt x="0" y="692"/>
                    </a:lnTo>
                    <a:lnTo>
                      <a:pt x="15" y="658"/>
                    </a:lnTo>
                    <a:lnTo>
                      <a:pt x="32" y="620"/>
                    </a:lnTo>
                    <a:lnTo>
                      <a:pt x="50" y="578"/>
                    </a:lnTo>
                    <a:lnTo>
                      <a:pt x="71" y="532"/>
                    </a:lnTo>
                    <a:lnTo>
                      <a:pt x="92" y="486"/>
                    </a:lnTo>
                    <a:lnTo>
                      <a:pt x="114" y="439"/>
                    </a:lnTo>
                    <a:lnTo>
                      <a:pt x="137" y="393"/>
                    </a:lnTo>
                    <a:lnTo>
                      <a:pt x="157" y="350"/>
                    </a:lnTo>
                    <a:lnTo>
                      <a:pt x="177" y="309"/>
                    </a:lnTo>
                    <a:lnTo>
                      <a:pt x="197" y="274"/>
                    </a:lnTo>
                    <a:lnTo>
                      <a:pt x="214" y="244"/>
                    </a:lnTo>
                    <a:lnTo>
                      <a:pt x="233" y="210"/>
                    </a:lnTo>
                    <a:lnTo>
                      <a:pt x="257" y="176"/>
                    </a:lnTo>
                    <a:lnTo>
                      <a:pt x="283" y="142"/>
                    </a:lnTo>
                    <a:lnTo>
                      <a:pt x="311" y="109"/>
                    </a:lnTo>
                    <a:lnTo>
                      <a:pt x="342" y="79"/>
                    </a:lnTo>
                    <a:lnTo>
                      <a:pt x="364" y="61"/>
                    </a:lnTo>
                    <a:lnTo>
                      <a:pt x="388" y="42"/>
                    </a:lnTo>
                    <a:lnTo>
                      <a:pt x="414" y="25"/>
                    </a:lnTo>
                    <a:lnTo>
                      <a:pt x="439" y="12"/>
                    </a:lnTo>
                    <a:lnTo>
                      <a:pt x="464" y="3"/>
                    </a:lnTo>
                    <a:lnTo>
                      <a:pt x="489" y="0"/>
                    </a:lnTo>
                    <a:close/>
                  </a:path>
                </a:pathLst>
              </a:custGeom>
              <a:solidFill>
                <a:schemeClr val="accent4">
                  <a:lumMod val="75000"/>
                </a:scheme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mn-lt"/>
                </a:endParaRPr>
              </a:p>
            </p:txBody>
          </p:sp>
          <p:sp>
            <p:nvSpPr>
              <p:cNvPr id="44" name="Freeform 348"/>
              <p:cNvSpPr/>
              <p:nvPr/>
            </p:nvSpPr>
            <p:spPr bwMode="auto">
              <a:xfrm>
                <a:off x="3862278" y="1909046"/>
                <a:ext cx="525865" cy="765933"/>
              </a:xfrm>
              <a:custGeom>
                <a:avLst/>
                <a:gdLst>
                  <a:gd name="T0" fmla="*/ 377 w 506"/>
                  <a:gd name="T1" fmla="*/ 0 h 737"/>
                  <a:gd name="T2" fmla="*/ 409 w 506"/>
                  <a:gd name="T3" fmla="*/ 5 h 737"/>
                  <a:gd name="T4" fmla="*/ 427 w 506"/>
                  <a:gd name="T5" fmla="*/ 13 h 737"/>
                  <a:gd name="T6" fmla="*/ 444 w 506"/>
                  <a:gd name="T7" fmla="*/ 23 h 737"/>
                  <a:gd name="T8" fmla="*/ 461 w 506"/>
                  <a:gd name="T9" fmla="*/ 36 h 737"/>
                  <a:gd name="T10" fmla="*/ 477 w 506"/>
                  <a:gd name="T11" fmla="*/ 53 h 737"/>
                  <a:gd name="T12" fmla="*/ 490 w 506"/>
                  <a:gd name="T13" fmla="*/ 73 h 737"/>
                  <a:gd name="T14" fmla="*/ 500 w 506"/>
                  <a:gd name="T15" fmla="*/ 95 h 737"/>
                  <a:gd name="T16" fmla="*/ 506 w 506"/>
                  <a:gd name="T17" fmla="*/ 120 h 737"/>
                  <a:gd name="T18" fmla="*/ 506 w 506"/>
                  <a:gd name="T19" fmla="*/ 146 h 737"/>
                  <a:gd name="T20" fmla="*/ 500 w 506"/>
                  <a:gd name="T21" fmla="*/ 174 h 737"/>
                  <a:gd name="T22" fmla="*/ 489 w 506"/>
                  <a:gd name="T23" fmla="*/ 203 h 737"/>
                  <a:gd name="T24" fmla="*/ 468 w 506"/>
                  <a:gd name="T25" fmla="*/ 234 h 737"/>
                  <a:gd name="T26" fmla="*/ 0 w 506"/>
                  <a:gd name="T27" fmla="*/ 737 h 737"/>
                  <a:gd name="T28" fmla="*/ 8 w 506"/>
                  <a:gd name="T29" fmla="*/ 697 h 737"/>
                  <a:gd name="T30" fmla="*/ 16 w 506"/>
                  <a:gd name="T31" fmla="*/ 653 h 737"/>
                  <a:gd name="T32" fmla="*/ 27 w 506"/>
                  <a:gd name="T33" fmla="*/ 604 h 737"/>
                  <a:gd name="T34" fmla="*/ 37 w 506"/>
                  <a:gd name="T35" fmla="*/ 552 h 737"/>
                  <a:gd name="T36" fmla="*/ 49 w 506"/>
                  <a:gd name="T37" fmla="*/ 498 h 737"/>
                  <a:gd name="T38" fmla="*/ 61 w 506"/>
                  <a:gd name="T39" fmla="*/ 445 h 737"/>
                  <a:gd name="T40" fmla="*/ 72 w 506"/>
                  <a:gd name="T41" fmla="*/ 392 h 737"/>
                  <a:gd name="T42" fmla="*/ 85 w 506"/>
                  <a:gd name="T43" fmla="*/ 343 h 737"/>
                  <a:gd name="T44" fmla="*/ 99 w 506"/>
                  <a:gd name="T45" fmla="*/ 297 h 737"/>
                  <a:gd name="T46" fmla="*/ 110 w 506"/>
                  <a:gd name="T47" fmla="*/ 256 h 737"/>
                  <a:gd name="T48" fmla="*/ 122 w 506"/>
                  <a:gd name="T49" fmla="*/ 223 h 737"/>
                  <a:gd name="T50" fmla="*/ 135 w 506"/>
                  <a:gd name="T51" fmla="*/ 192 h 737"/>
                  <a:gd name="T52" fmla="*/ 150 w 506"/>
                  <a:gd name="T53" fmla="*/ 161 h 737"/>
                  <a:gd name="T54" fmla="*/ 167 w 506"/>
                  <a:gd name="T55" fmla="*/ 131 h 737"/>
                  <a:gd name="T56" fmla="*/ 188 w 506"/>
                  <a:gd name="T57" fmla="*/ 102 h 737"/>
                  <a:gd name="T58" fmla="*/ 210 w 506"/>
                  <a:gd name="T59" fmla="*/ 76 h 737"/>
                  <a:gd name="T60" fmla="*/ 237 w 506"/>
                  <a:gd name="T61" fmla="*/ 53 h 737"/>
                  <a:gd name="T62" fmla="*/ 261 w 506"/>
                  <a:gd name="T63" fmla="*/ 38 h 737"/>
                  <a:gd name="T64" fmla="*/ 287 w 506"/>
                  <a:gd name="T65" fmla="*/ 23 h 737"/>
                  <a:gd name="T66" fmla="*/ 316 w 506"/>
                  <a:gd name="T67" fmla="*/ 10 h 737"/>
                  <a:gd name="T68" fmla="*/ 346 w 506"/>
                  <a:gd name="T69" fmla="*/ 2 h 737"/>
                  <a:gd name="T70" fmla="*/ 377 w 506"/>
                  <a:gd name="T71"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6" h="737">
                    <a:moveTo>
                      <a:pt x="377" y="0"/>
                    </a:moveTo>
                    <a:lnTo>
                      <a:pt x="409" y="5"/>
                    </a:lnTo>
                    <a:lnTo>
                      <a:pt x="427" y="13"/>
                    </a:lnTo>
                    <a:lnTo>
                      <a:pt x="444" y="23"/>
                    </a:lnTo>
                    <a:lnTo>
                      <a:pt x="461" y="36"/>
                    </a:lnTo>
                    <a:lnTo>
                      <a:pt x="477" y="53"/>
                    </a:lnTo>
                    <a:lnTo>
                      <a:pt x="490" y="73"/>
                    </a:lnTo>
                    <a:lnTo>
                      <a:pt x="500" y="95"/>
                    </a:lnTo>
                    <a:lnTo>
                      <a:pt x="506" y="120"/>
                    </a:lnTo>
                    <a:lnTo>
                      <a:pt x="506" y="146"/>
                    </a:lnTo>
                    <a:lnTo>
                      <a:pt x="500" y="174"/>
                    </a:lnTo>
                    <a:lnTo>
                      <a:pt x="489" y="203"/>
                    </a:lnTo>
                    <a:lnTo>
                      <a:pt x="468" y="234"/>
                    </a:lnTo>
                    <a:lnTo>
                      <a:pt x="0" y="737"/>
                    </a:lnTo>
                    <a:lnTo>
                      <a:pt x="8" y="697"/>
                    </a:lnTo>
                    <a:lnTo>
                      <a:pt x="16" y="653"/>
                    </a:lnTo>
                    <a:lnTo>
                      <a:pt x="27" y="604"/>
                    </a:lnTo>
                    <a:lnTo>
                      <a:pt x="37" y="552"/>
                    </a:lnTo>
                    <a:lnTo>
                      <a:pt x="49" y="498"/>
                    </a:lnTo>
                    <a:lnTo>
                      <a:pt x="61" y="445"/>
                    </a:lnTo>
                    <a:lnTo>
                      <a:pt x="72" y="392"/>
                    </a:lnTo>
                    <a:lnTo>
                      <a:pt x="85" y="343"/>
                    </a:lnTo>
                    <a:lnTo>
                      <a:pt x="99" y="297"/>
                    </a:lnTo>
                    <a:lnTo>
                      <a:pt x="110" y="256"/>
                    </a:lnTo>
                    <a:lnTo>
                      <a:pt x="122" y="223"/>
                    </a:lnTo>
                    <a:lnTo>
                      <a:pt x="135" y="192"/>
                    </a:lnTo>
                    <a:lnTo>
                      <a:pt x="150" y="161"/>
                    </a:lnTo>
                    <a:lnTo>
                      <a:pt x="167" y="131"/>
                    </a:lnTo>
                    <a:lnTo>
                      <a:pt x="188" y="102"/>
                    </a:lnTo>
                    <a:lnTo>
                      <a:pt x="210" y="76"/>
                    </a:lnTo>
                    <a:lnTo>
                      <a:pt x="237" y="53"/>
                    </a:lnTo>
                    <a:lnTo>
                      <a:pt x="261" y="38"/>
                    </a:lnTo>
                    <a:lnTo>
                      <a:pt x="287" y="23"/>
                    </a:lnTo>
                    <a:lnTo>
                      <a:pt x="316" y="10"/>
                    </a:lnTo>
                    <a:lnTo>
                      <a:pt x="346" y="2"/>
                    </a:lnTo>
                    <a:lnTo>
                      <a:pt x="377" y="0"/>
                    </a:lnTo>
                    <a:close/>
                  </a:path>
                </a:pathLst>
              </a:custGeom>
              <a:solidFill>
                <a:schemeClr val="accent4"/>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mn-lt"/>
                </a:endParaRPr>
              </a:p>
            </p:txBody>
          </p:sp>
          <p:sp>
            <p:nvSpPr>
              <p:cNvPr id="45" name="Freeform 349"/>
              <p:cNvSpPr/>
              <p:nvPr/>
            </p:nvSpPr>
            <p:spPr bwMode="auto">
              <a:xfrm>
                <a:off x="2942535" y="2142879"/>
                <a:ext cx="1415469" cy="1501727"/>
              </a:xfrm>
              <a:custGeom>
                <a:avLst/>
                <a:gdLst>
                  <a:gd name="T0" fmla="*/ 1362 w 1362"/>
                  <a:gd name="T1" fmla="*/ 0 h 1445"/>
                  <a:gd name="T2" fmla="*/ 101 w 1362"/>
                  <a:gd name="T3" fmla="*/ 1445 h 1445"/>
                  <a:gd name="T4" fmla="*/ 0 w 1362"/>
                  <a:gd name="T5" fmla="*/ 1352 h 1445"/>
                  <a:gd name="T6" fmla="*/ 1362 w 1362"/>
                  <a:gd name="T7" fmla="*/ 0 h 1445"/>
                </a:gdLst>
                <a:ahLst/>
                <a:cxnLst>
                  <a:cxn ang="0">
                    <a:pos x="T0" y="T1"/>
                  </a:cxn>
                  <a:cxn ang="0">
                    <a:pos x="T2" y="T3"/>
                  </a:cxn>
                  <a:cxn ang="0">
                    <a:pos x="T4" y="T5"/>
                  </a:cxn>
                  <a:cxn ang="0">
                    <a:pos x="T6" y="T7"/>
                  </a:cxn>
                </a:cxnLst>
                <a:rect l="0" t="0" r="r" b="b"/>
                <a:pathLst>
                  <a:path w="1362" h="1445">
                    <a:moveTo>
                      <a:pt x="1362" y="0"/>
                    </a:moveTo>
                    <a:lnTo>
                      <a:pt x="101" y="1445"/>
                    </a:lnTo>
                    <a:lnTo>
                      <a:pt x="0" y="1352"/>
                    </a:lnTo>
                    <a:lnTo>
                      <a:pt x="1362" y="0"/>
                    </a:lnTo>
                    <a:close/>
                  </a:path>
                </a:pathLst>
              </a:custGeom>
              <a:solidFill>
                <a:schemeClr val="accent4"/>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mn-lt"/>
                </a:endParaRPr>
              </a:p>
            </p:txBody>
          </p:sp>
          <p:sp>
            <p:nvSpPr>
              <p:cNvPr id="46" name="Freeform 350"/>
              <p:cNvSpPr/>
              <p:nvPr/>
            </p:nvSpPr>
            <p:spPr bwMode="auto">
              <a:xfrm>
                <a:off x="2917593" y="3507423"/>
                <a:ext cx="165242" cy="168360"/>
              </a:xfrm>
              <a:custGeom>
                <a:avLst/>
                <a:gdLst>
                  <a:gd name="T0" fmla="*/ 107 w 159"/>
                  <a:gd name="T1" fmla="*/ 0 h 162"/>
                  <a:gd name="T2" fmla="*/ 125 w 159"/>
                  <a:gd name="T3" fmla="*/ 4 h 162"/>
                  <a:gd name="T4" fmla="*/ 141 w 159"/>
                  <a:gd name="T5" fmla="*/ 14 h 162"/>
                  <a:gd name="T6" fmla="*/ 153 w 159"/>
                  <a:gd name="T7" fmla="*/ 29 h 162"/>
                  <a:gd name="T8" fmla="*/ 158 w 159"/>
                  <a:gd name="T9" fmla="*/ 47 h 162"/>
                  <a:gd name="T10" fmla="*/ 159 w 159"/>
                  <a:gd name="T11" fmla="*/ 67 h 162"/>
                  <a:gd name="T12" fmla="*/ 154 w 159"/>
                  <a:gd name="T13" fmla="*/ 88 h 162"/>
                  <a:gd name="T14" fmla="*/ 144 w 159"/>
                  <a:gd name="T15" fmla="*/ 108 h 162"/>
                  <a:gd name="T16" fmla="*/ 129 w 159"/>
                  <a:gd name="T17" fmla="*/ 128 h 162"/>
                  <a:gd name="T18" fmla="*/ 111 w 159"/>
                  <a:gd name="T19" fmla="*/ 144 h 162"/>
                  <a:gd name="T20" fmla="*/ 91 w 159"/>
                  <a:gd name="T21" fmla="*/ 156 h 162"/>
                  <a:gd name="T22" fmla="*/ 70 w 159"/>
                  <a:gd name="T23" fmla="*/ 162 h 162"/>
                  <a:gd name="T24" fmla="*/ 51 w 159"/>
                  <a:gd name="T25" fmla="*/ 162 h 162"/>
                  <a:gd name="T26" fmla="*/ 32 w 159"/>
                  <a:gd name="T27" fmla="*/ 158 h 162"/>
                  <a:gd name="T28" fmla="*/ 17 w 159"/>
                  <a:gd name="T29" fmla="*/ 148 h 162"/>
                  <a:gd name="T30" fmla="*/ 6 w 159"/>
                  <a:gd name="T31" fmla="*/ 133 h 162"/>
                  <a:gd name="T32" fmla="*/ 0 w 159"/>
                  <a:gd name="T33" fmla="*/ 115 h 162"/>
                  <a:gd name="T34" fmla="*/ 0 w 159"/>
                  <a:gd name="T35" fmla="*/ 95 h 162"/>
                  <a:gd name="T36" fmla="*/ 3 w 159"/>
                  <a:gd name="T37" fmla="*/ 74 h 162"/>
                  <a:gd name="T38" fmla="*/ 14 w 159"/>
                  <a:gd name="T39" fmla="*/ 53 h 162"/>
                  <a:gd name="T40" fmla="*/ 28 w 159"/>
                  <a:gd name="T41" fmla="*/ 34 h 162"/>
                  <a:gd name="T42" fmla="*/ 47 w 159"/>
                  <a:gd name="T43" fmla="*/ 18 h 162"/>
                  <a:gd name="T44" fmla="*/ 68 w 159"/>
                  <a:gd name="T45" fmla="*/ 6 h 162"/>
                  <a:gd name="T46" fmla="*/ 87 w 159"/>
                  <a:gd name="T47" fmla="*/ 1 h 162"/>
                  <a:gd name="T48" fmla="*/ 107 w 159"/>
                  <a:gd name="T4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9" h="162">
                    <a:moveTo>
                      <a:pt x="107" y="0"/>
                    </a:moveTo>
                    <a:lnTo>
                      <a:pt x="125" y="4"/>
                    </a:lnTo>
                    <a:lnTo>
                      <a:pt x="141" y="14"/>
                    </a:lnTo>
                    <a:lnTo>
                      <a:pt x="153" y="29"/>
                    </a:lnTo>
                    <a:lnTo>
                      <a:pt x="158" y="47"/>
                    </a:lnTo>
                    <a:lnTo>
                      <a:pt x="159" y="67"/>
                    </a:lnTo>
                    <a:lnTo>
                      <a:pt x="154" y="88"/>
                    </a:lnTo>
                    <a:lnTo>
                      <a:pt x="144" y="108"/>
                    </a:lnTo>
                    <a:lnTo>
                      <a:pt x="129" y="128"/>
                    </a:lnTo>
                    <a:lnTo>
                      <a:pt x="111" y="144"/>
                    </a:lnTo>
                    <a:lnTo>
                      <a:pt x="91" y="156"/>
                    </a:lnTo>
                    <a:lnTo>
                      <a:pt x="70" y="162"/>
                    </a:lnTo>
                    <a:lnTo>
                      <a:pt x="51" y="162"/>
                    </a:lnTo>
                    <a:lnTo>
                      <a:pt x="32" y="158"/>
                    </a:lnTo>
                    <a:lnTo>
                      <a:pt x="17" y="148"/>
                    </a:lnTo>
                    <a:lnTo>
                      <a:pt x="6" y="133"/>
                    </a:lnTo>
                    <a:lnTo>
                      <a:pt x="0" y="115"/>
                    </a:lnTo>
                    <a:lnTo>
                      <a:pt x="0" y="95"/>
                    </a:lnTo>
                    <a:lnTo>
                      <a:pt x="3" y="74"/>
                    </a:lnTo>
                    <a:lnTo>
                      <a:pt x="14" y="53"/>
                    </a:lnTo>
                    <a:lnTo>
                      <a:pt x="28" y="34"/>
                    </a:lnTo>
                    <a:lnTo>
                      <a:pt x="47" y="18"/>
                    </a:lnTo>
                    <a:lnTo>
                      <a:pt x="68" y="6"/>
                    </a:lnTo>
                    <a:lnTo>
                      <a:pt x="87" y="1"/>
                    </a:lnTo>
                    <a:lnTo>
                      <a:pt x="107" y="0"/>
                    </a:lnTo>
                    <a:close/>
                  </a:path>
                </a:pathLst>
              </a:custGeom>
              <a:solidFill>
                <a:srgbClr val="0015C6"/>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mn-lt"/>
                </a:endParaRPr>
              </a:p>
            </p:txBody>
          </p:sp>
          <p:sp>
            <p:nvSpPr>
              <p:cNvPr id="47" name="Freeform 351"/>
              <p:cNvSpPr/>
              <p:nvPr/>
            </p:nvSpPr>
            <p:spPr bwMode="auto">
              <a:xfrm>
                <a:off x="2911357" y="3222667"/>
                <a:ext cx="444802" cy="460391"/>
              </a:xfrm>
              <a:custGeom>
                <a:avLst/>
                <a:gdLst>
                  <a:gd name="T0" fmla="*/ 343 w 428"/>
                  <a:gd name="T1" fmla="*/ 0 h 443"/>
                  <a:gd name="T2" fmla="*/ 345 w 428"/>
                  <a:gd name="T3" fmla="*/ 21 h 443"/>
                  <a:gd name="T4" fmla="*/ 352 w 428"/>
                  <a:gd name="T5" fmla="*/ 39 h 443"/>
                  <a:gd name="T6" fmla="*/ 366 w 428"/>
                  <a:gd name="T7" fmla="*/ 54 h 443"/>
                  <a:gd name="T8" fmla="*/ 379 w 428"/>
                  <a:gd name="T9" fmla="*/ 64 h 443"/>
                  <a:gd name="T10" fmla="*/ 393 w 428"/>
                  <a:gd name="T11" fmla="*/ 71 h 443"/>
                  <a:gd name="T12" fmla="*/ 410 w 428"/>
                  <a:gd name="T13" fmla="*/ 72 h 443"/>
                  <a:gd name="T14" fmla="*/ 428 w 428"/>
                  <a:gd name="T15" fmla="*/ 70 h 443"/>
                  <a:gd name="T16" fmla="*/ 127 w 428"/>
                  <a:gd name="T17" fmla="*/ 411 h 443"/>
                  <a:gd name="T18" fmla="*/ 125 w 428"/>
                  <a:gd name="T19" fmla="*/ 414 h 443"/>
                  <a:gd name="T20" fmla="*/ 106 w 428"/>
                  <a:gd name="T21" fmla="*/ 428 h 443"/>
                  <a:gd name="T22" fmla="*/ 87 w 428"/>
                  <a:gd name="T23" fmla="*/ 439 h 443"/>
                  <a:gd name="T24" fmla="*/ 68 w 428"/>
                  <a:gd name="T25" fmla="*/ 443 h 443"/>
                  <a:gd name="T26" fmla="*/ 50 w 428"/>
                  <a:gd name="T27" fmla="*/ 443 h 443"/>
                  <a:gd name="T28" fmla="*/ 33 w 428"/>
                  <a:gd name="T29" fmla="*/ 437 h 443"/>
                  <a:gd name="T30" fmla="*/ 17 w 428"/>
                  <a:gd name="T31" fmla="*/ 427 h 443"/>
                  <a:gd name="T32" fmla="*/ 7 w 428"/>
                  <a:gd name="T33" fmla="*/ 413 h 443"/>
                  <a:gd name="T34" fmla="*/ 0 w 428"/>
                  <a:gd name="T35" fmla="*/ 396 h 443"/>
                  <a:gd name="T36" fmla="*/ 0 w 428"/>
                  <a:gd name="T37" fmla="*/ 377 h 443"/>
                  <a:gd name="T38" fmla="*/ 4 w 428"/>
                  <a:gd name="T39" fmla="*/ 356 h 443"/>
                  <a:gd name="T40" fmla="*/ 12 w 428"/>
                  <a:gd name="T41" fmla="*/ 337 h 443"/>
                  <a:gd name="T42" fmla="*/ 26 w 428"/>
                  <a:gd name="T43" fmla="*/ 317 h 443"/>
                  <a:gd name="T44" fmla="*/ 26 w 428"/>
                  <a:gd name="T45" fmla="*/ 317 h 443"/>
                  <a:gd name="T46" fmla="*/ 28 w 428"/>
                  <a:gd name="T47" fmla="*/ 314 h 443"/>
                  <a:gd name="T48" fmla="*/ 29 w 428"/>
                  <a:gd name="T49" fmla="*/ 313 h 443"/>
                  <a:gd name="T50" fmla="*/ 37 w 428"/>
                  <a:gd name="T51" fmla="*/ 305 h 443"/>
                  <a:gd name="T52" fmla="*/ 343 w 428"/>
                  <a:gd name="T53"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8" h="443">
                    <a:moveTo>
                      <a:pt x="343" y="0"/>
                    </a:moveTo>
                    <a:lnTo>
                      <a:pt x="345" y="21"/>
                    </a:lnTo>
                    <a:lnTo>
                      <a:pt x="352" y="39"/>
                    </a:lnTo>
                    <a:lnTo>
                      <a:pt x="366" y="54"/>
                    </a:lnTo>
                    <a:lnTo>
                      <a:pt x="379" y="64"/>
                    </a:lnTo>
                    <a:lnTo>
                      <a:pt x="393" y="71"/>
                    </a:lnTo>
                    <a:lnTo>
                      <a:pt x="410" y="72"/>
                    </a:lnTo>
                    <a:lnTo>
                      <a:pt x="428" y="70"/>
                    </a:lnTo>
                    <a:lnTo>
                      <a:pt x="127" y="411"/>
                    </a:lnTo>
                    <a:lnTo>
                      <a:pt x="125" y="414"/>
                    </a:lnTo>
                    <a:lnTo>
                      <a:pt x="106" y="428"/>
                    </a:lnTo>
                    <a:lnTo>
                      <a:pt x="87" y="439"/>
                    </a:lnTo>
                    <a:lnTo>
                      <a:pt x="68" y="443"/>
                    </a:lnTo>
                    <a:lnTo>
                      <a:pt x="50" y="443"/>
                    </a:lnTo>
                    <a:lnTo>
                      <a:pt x="33" y="437"/>
                    </a:lnTo>
                    <a:lnTo>
                      <a:pt x="17" y="427"/>
                    </a:lnTo>
                    <a:lnTo>
                      <a:pt x="7" y="413"/>
                    </a:lnTo>
                    <a:lnTo>
                      <a:pt x="0" y="396"/>
                    </a:lnTo>
                    <a:lnTo>
                      <a:pt x="0" y="377"/>
                    </a:lnTo>
                    <a:lnTo>
                      <a:pt x="4" y="356"/>
                    </a:lnTo>
                    <a:lnTo>
                      <a:pt x="12" y="337"/>
                    </a:lnTo>
                    <a:lnTo>
                      <a:pt x="26" y="317"/>
                    </a:lnTo>
                    <a:lnTo>
                      <a:pt x="26" y="317"/>
                    </a:lnTo>
                    <a:lnTo>
                      <a:pt x="28" y="314"/>
                    </a:lnTo>
                    <a:lnTo>
                      <a:pt x="29" y="313"/>
                    </a:lnTo>
                    <a:lnTo>
                      <a:pt x="37" y="305"/>
                    </a:lnTo>
                    <a:lnTo>
                      <a:pt x="343"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mn-lt"/>
                </a:endParaRPr>
              </a:p>
            </p:txBody>
          </p:sp>
        </p:grpSp>
        <p:grpSp>
          <p:nvGrpSpPr>
            <p:cNvPr id="29" name="Group 67"/>
            <p:cNvGrpSpPr/>
            <p:nvPr/>
          </p:nvGrpSpPr>
          <p:grpSpPr>
            <a:xfrm rot="5400000">
              <a:off x="2812655" y="3911632"/>
              <a:ext cx="1840525" cy="1943412"/>
              <a:chOff x="2756508" y="1909046"/>
              <a:chExt cx="1840525" cy="1943412"/>
            </a:xfrm>
          </p:grpSpPr>
          <p:sp>
            <p:nvSpPr>
              <p:cNvPr id="30" name="Freeform 344"/>
              <p:cNvSpPr/>
              <p:nvPr/>
            </p:nvSpPr>
            <p:spPr bwMode="auto">
              <a:xfrm>
                <a:off x="2756508" y="3588487"/>
                <a:ext cx="247344" cy="263971"/>
              </a:xfrm>
              <a:custGeom>
                <a:avLst/>
                <a:gdLst>
                  <a:gd name="T0" fmla="*/ 223 w 238"/>
                  <a:gd name="T1" fmla="*/ 0 h 254"/>
                  <a:gd name="T2" fmla="*/ 238 w 238"/>
                  <a:gd name="T3" fmla="*/ 15 h 254"/>
                  <a:gd name="T4" fmla="*/ 38 w 238"/>
                  <a:gd name="T5" fmla="*/ 229 h 254"/>
                  <a:gd name="T6" fmla="*/ 0 w 238"/>
                  <a:gd name="T7" fmla="*/ 254 h 254"/>
                  <a:gd name="T8" fmla="*/ 24 w 238"/>
                  <a:gd name="T9" fmla="*/ 214 h 254"/>
                  <a:gd name="T10" fmla="*/ 223 w 238"/>
                  <a:gd name="T11" fmla="*/ 0 h 254"/>
                </a:gdLst>
                <a:ahLst/>
                <a:cxnLst>
                  <a:cxn ang="0">
                    <a:pos x="T0" y="T1"/>
                  </a:cxn>
                  <a:cxn ang="0">
                    <a:pos x="T2" y="T3"/>
                  </a:cxn>
                  <a:cxn ang="0">
                    <a:pos x="T4" y="T5"/>
                  </a:cxn>
                  <a:cxn ang="0">
                    <a:pos x="T6" y="T7"/>
                  </a:cxn>
                  <a:cxn ang="0">
                    <a:pos x="T8" y="T9"/>
                  </a:cxn>
                  <a:cxn ang="0">
                    <a:pos x="T10" y="T11"/>
                  </a:cxn>
                </a:cxnLst>
                <a:rect l="0" t="0" r="r" b="b"/>
                <a:pathLst>
                  <a:path w="238" h="254">
                    <a:moveTo>
                      <a:pt x="223" y="0"/>
                    </a:moveTo>
                    <a:lnTo>
                      <a:pt x="238" y="15"/>
                    </a:lnTo>
                    <a:lnTo>
                      <a:pt x="38" y="229"/>
                    </a:lnTo>
                    <a:lnTo>
                      <a:pt x="0" y="254"/>
                    </a:lnTo>
                    <a:lnTo>
                      <a:pt x="24" y="214"/>
                    </a:lnTo>
                    <a:lnTo>
                      <a:pt x="223"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mn-lt"/>
                </a:endParaRPr>
              </a:p>
            </p:txBody>
          </p:sp>
          <p:sp>
            <p:nvSpPr>
              <p:cNvPr id="31" name="Freeform 345"/>
              <p:cNvSpPr/>
              <p:nvPr/>
            </p:nvSpPr>
            <p:spPr bwMode="auto">
              <a:xfrm>
                <a:off x="3862278" y="2104427"/>
                <a:ext cx="734755" cy="570553"/>
              </a:xfrm>
              <a:custGeom>
                <a:avLst/>
                <a:gdLst>
                  <a:gd name="T0" fmla="*/ 579 w 707"/>
                  <a:gd name="T1" fmla="*/ 0 h 549"/>
                  <a:gd name="T2" fmla="*/ 604 w 707"/>
                  <a:gd name="T3" fmla="*/ 4 h 549"/>
                  <a:gd name="T4" fmla="*/ 627 w 707"/>
                  <a:gd name="T5" fmla="*/ 12 h 549"/>
                  <a:gd name="T6" fmla="*/ 647 w 707"/>
                  <a:gd name="T7" fmla="*/ 24 h 549"/>
                  <a:gd name="T8" fmla="*/ 665 w 707"/>
                  <a:gd name="T9" fmla="*/ 38 h 549"/>
                  <a:gd name="T10" fmla="*/ 680 w 707"/>
                  <a:gd name="T11" fmla="*/ 54 h 549"/>
                  <a:gd name="T12" fmla="*/ 692 w 707"/>
                  <a:gd name="T13" fmla="*/ 71 h 549"/>
                  <a:gd name="T14" fmla="*/ 701 w 707"/>
                  <a:gd name="T15" fmla="*/ 89 h 549"/>
                  <a:gd name="T16" fmla="*/ 707 w 707"/>
                  <a:gd name="T17" fmla="*/ 121 h 549"/>
                  <a:gd name="T18" fmla="*/ 707 w 707"/>
                  <a:gd name="T19" fmla="*/ 152 h 549"/>
                  <a:gd name="T20" fmla="*/ 702 w 707"/>
                  <a:gd name="T21" fmla="*/ 182 h 549"/>
                  <a:gd name="T22" fmla="*/ 692 w 707"/>
                  <a:gd name="T23" fmla="*/ 211 h 549"/>
                  <a:gd name="T24" fmla="*/ 678 w 707"/>
                  <a:gd name="T25" fmla="*/ 238 h 549"/>
                  <a:gd name="T26" fmla="*/ 664 w 707"/>
                  <a:gd name="T27" fmla="*/ 263 h 549"/>
                  <a:gd name="T28" fmla="*/ 644 w 707"/>
                  <a:gd name="T29" fmla="*/ 292 h 549"/>
                  <a:gd name="T30" fmla="*/ 620 w 707"/>
                  <a:gd name="T31" fmla="*/ 317 h 549"/>
                  <a:gd name="T32" fmla="*/ 592 w 707"/>
                  <a:gd name="T33" fmla="*/ 339 h 549"/>
                  <a:gd name="T34" fmla="*/ 563 w 707"/>
                  <a:gd name="T35" fmla="*/ 359 h 549"/>
                  <a:gd name="T36" fmla="*/ 533 w 707"/>
                  <a:gd name="T37" fmla="*/ 376 h 549"/>
                  <a:gd name="T38" fmla="*/ 503 w 707"/>
                  <a:gd name="T39" fmla="*/ 390 h 549"/>
                  <a:gd name="T40" fmla="*/ 472 w 707"/>
                  <a:gd name="T41" fmla="*/ 405 h 549"/>
                  <a:gd name="T42" fmla="*/ 432 w 707"/>
                  <a:gd name="T43" fmla="*/ 419 h 549"/>
                  <a:gd name="T44" fmla="*/ 388 w 707"/>
                  <a:gd name="T45" fmla="*/ 435 h 549"/>
                  <a:gd name="T46" fmla="*/ 338 w 707"/>
                  <a:gd name="T47" fmla="*/ 452 h 549"/>
                  <a:gd name="T48" fmla="*/ 287 w 707"/>
                  <a:gd name="T49" fmla="*/ 467 h 549"/>
                  <a:gd name="T50" fmla="*/ 235 w 707"/>
                  <a:gd name="T51" fmla="*/ 483 h 549"/>
                  <a:gd name="T52" fmla="*/ 181 w 707"/>
                  <a:gd name="T53" fmla="*/ 499 h 549"/>
                  <a:gd name="T54" fmla="*/ 130 w 707"/>
                  <a:gd name="T55" fmla="*/ 513 h 549"/>
                  <a:gd name="T56" fmla="*/ 82 w 707"/>
                  <a:gd name="T57" fmla="*/ 526 h 549"/>
                  <a:gd name="T58" fmla="*/ 38 w 707"/>
                  <a:gd name="T59" fmla="*/ 538 h 549"/>
                  <a:gd name="T60" fmla="*/ 0 w 707"/>
                  <a:gd name="T61" fmla="*/ 549 h 549"/>
                  <a:gd name="T62" fmla="*/ 468 w 707"/>
                  <a:gd name="T63" fmla="*/ 46 h 549"/>
                  <a:gd name="T64" fmla="*/ 498 w 707"/>
                  <a:gd name="T65" fmla="*/ 24 h 549"/>
                  <a:gd name="T66" fmla="*/ 525 w 707"/>
                  <a:gd name="T67" fmla="*/ 9 h 549"/>
                  <a:gd name="T68" fmla="*/ 553 w 707"/>
                  <a:gd name="T69" fmla="*/ 1 h 549"/>
                  <a:gd name="T70" fmla="*/ 579 w 707"/>
                  <a:gd name="T71" fmla="*/ 0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7" h="549">
                    <a:moveTo>
                      <a:pt x="579" y="0"/>
                    </a:moveTo>
                    <a:lnTo>
                      <a:pt x="604" y="4"/>
                    </a:lnTo>
                    <a:lnTo>
                      <a:pt x="627" y="12"/>
                    </a:lnTo>
                    <a:lnTo>
                      <a:pt x="647" y="24"/>
                    </a:lnTo>
                    <a:lnTo>
                      <a:pt x="665" y="38"/>
                    </a:lnTo>
                    <a:lnTo>
                      <a:pt x="680" y="54"/>
                    </a:lnTo>
                    <a:lnTo>
                      <a:pt x="692" y="71"/>
                    </a:lnTo>
                    <a:lnTo>
                      <a:pt x="701" y="89"/>
                    </a:lnTo>
                    <a:lnTo>
                      <a:pt x="707" y="121"/>
                    </a:lnTo>
                    <a:lnTo>
                      <a:pt x="707" y="152"/>
                    </a:lnTo>
                    <a:lnTo>
                      <a:pt x="702" y="182"/>
                    </a:lnTo>
                    <a:lnTo>
                      <a:pt x="692" y="211"/>
                    </a:lnTo>
                    <a:lnTo>
                      <a:pt x="678" y="238"/>
                    </a:lnTo>
                    <a:lnTo>
                      <a:pt x="664" y="263"/>
                    </a:lnTo>
                    <a:lnTo>
                      <a:pt x="644" y="292"/>
                    </a:lnTo>
                    <a:lnTo>
                      <a:pt x="620" y="317"/>
                    </a:lnTo>
                    <a:lnTo>
                      <a:pt x="592" y="339"/>
                    </a:lnTo>
                    <a:lnTo>
                      <a:pt x="563" y="359"/>
                    </a:lnTo>
                    <a:lnTo>
                      <a:pt x="533" y="376"/>
                    </a:lnTo>
                    <a:lnTo>
                      <a:pt x="503" y="390"/>
                    </a:lnTo>
                    <a:lnTo>
                      <a:pt x="472" y="405"/>
                    </a:lnTo>
                    <a:lnTo>
                      <a:pt x="432" y="419"/>
                    </a:lnTo>
                    <a:lnTo>
                      <a:pt x="388" y="435"/>
                    </a:lnTo>
                    <a:lnTo>
                      <a:pt x="338" y="452"/>
                    </a:lnTo>
                    <a:lnTo>
                      <a:pt x="287" y="467"/>
                    </a:lnTo>
                    <a:lnTo>
                      <a:pt x="235" y="483"/>
                    </a:lnTo>
                    <a:lnTo>
                      <a:pt x="181" y="499"/>
                    </a:lnTo>
                    <a:lnTo>
                      <a:pt x="130" y="513"/>
                    </a:lnTo>
                    <a:lnTo>
                      <a:pt x="82" y="526"/>
                    </a:lnTo>
                    <a:lnTo>
                      <a:pt x="38" y="538"/>
                    </a:lnTo>
                    <a:lnTo>
                      <a:pt x="0" y="549"/>
                    </a:lnTo>
                    <a:lnTo>
                      <a:pt x="468" y="46"/>
                    </a:lnTo>
                    <a:lnTo>
                      <a:pt x="498" y="24"/>
                    </a:lnTo>
                    <a:lnTo>
                      <a:pt x="525" y="9"/>
                    </a:lnTo>
                    <a:lnTo>
                      <a:pt x="553" y="1"/>
                    </a:lnTo>
                    <a:lnTo>
                      <a:pt x="579" y="0"/>
                    </a:lnTo>
                    <a:close/>
                  </a:path>
                </a:pathLst>
              </a:custGeom>
              <a:solidFill>
                <a:schemeClr val="accent4"/>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mn-lt"/>
                </a:endParaRPr>
              </a:p>
            </p:txBody>
          </p:sp>
          <p:sp>
            <p:nvSpPr>
              <p:cNvPr id="33" name="Freeform 346"/>
              <p:cNvSpPr/>
              <p:nvPr/>
            </p:nvSpPr>
            <p:spPr bwMode="auto">
              <a:xfrm>
                <a:off x="3862278" y="2087798"/>
                <a:ext cx="666164" cy="587180"/>
              </a:xfrm>
              <a:custGeom>
                <a:avLst/>
                <a:gdLst>
                  <a:gd name="T0" fmla="*/ 583 w 641"/>
                  <a:gd name="T1" fmla="*/ 0 h 565"/>
                  <a:gd name="T2" fmla="*/ 599 w 641"/>
                  <a:gd name="T3" fmla="*/ 2 h 565"/>
                  <a:gd name="T4" fmla="*/ 613 w 641"/>
                  <a:gd name="T5" fmla="*/ 7 h 565"/>
                  <a:gd name="T6" fmla="*/ 624 w 641"/>
                  <a:gd name="T7" fmla="*/ 15 h 565"/>
                  <a:gd name="T8" fmla="*/ 631 w 641"/>
                  <a:gd name="T9" fmla="*/ 25 h 565"/>
                  <a:gd name="T10" fmla="*/ 638 w 641"/>
                  <a:gd name="T11" fmla="*/ 36 h 565"/>
                  <a:gd name="T12" fmla="*/ 641 w 641"/>
                  <a:gd name="T13" fmla="*/ 49 h 565"/>
                  <a:gd name="T14" fmla="*/ 639 w 641"/>
                  <a:gd name="T15" fmla="*/ 72 h 565"/>
                  <a:gd name="T16" fmla="*/ 633 w 641"/>
                  <a:gd name="T17" fmla="*/ 97 h 565"/>
                  <a:gd name="T18" fmla="*/ 622 w 641"/>
                  <a:gd name="T19" fmla="*/ 123 h 565"/>
                  <a:gd name="T20" fmla="*/ 608 w 641"/>
                  <a:gd name="T21" fmla="*/ 150 h 565"/>
                  <a:gd name="T22" fmla="*/ 592 w 641"/>
                  <a:gd name="T23" fmla="*/ 175 h 565"/>
                  <a:gd name="T24" fmla="*/ 576 w 641"/>
                  <a:gd name="T25" fmla="*/ 198 h 565"/>
                  <a:gd name="T26" fmla="*/ 550 w 641"/>
                  <a:gd name="T27" fmla="*/ 230 h 565"/>
                  <a:gd name="T28" fmla="*/ 520 w 641"/>
                  <a:gd name="T29" fmla="*/ 260 h 565"/>
                  <a:gd name="T30" fmla="*/ 489 w 641"/>
                  <a:gd name="T31" fmla="*/ 286 h 565"/>
                  <a:gd name="T32" fmla="*/ 456 w 641"/>
                  <a:gd name="T33" fmla="*/ 311 h 565"/>
                  <a:gd name="T34" fmla="*/ 425 w 641"/>
                  <a:gd name="T35" fmla="*/ 333 h 565"/>
                  <a:gd name="T36" fmla="*/ 397 w 641"/>
                  <a:gd name="T37" fmla="*/ 351 h 565"/>
                  <a:gd name="T38" fmla="*/ 363 w 641"/>
                  <a:gd name="T39" fmla="*/ 371 h 565"/>
                  <a:gd name="T40" fmla="*/ 325 w 641"/>
                  <a:gd name="T41" fmla="*/ 393 h 565"/>
                  <a:gd name="T42" fmla="*/ 284 w 641"/>
                  <a:gd name="T43" fmla="*/ 417 h 565"/>
                  <a:gd name="T44" fmla="*/ 240 w 641"/>
                  <a:gd name="T45" fmla="*/ 440 h 565"/>
                  <a:gd name="T46" fmla="*/ 195 w 641"/>
                  <a:gd name="T47" fmla="*/ 464 h 565"/>
                  <a:gd name="T48" fmla="*/ 151 w 641"/>
                  <a:gd name="T49" fmla="*/ 487 h 565"/>
                  <a:gd name="T50" fmla="*/ 109 w 641"/>
                  <a:gd name="T51" fmla="*/ 510 h 565"/>
                  <a:gd name="T52" fmla="*/ 68 w 641"/>
                  <a:gd name="T53" fmla="*/ 529 h 565"/>
                  <a:gd name="T54" fmla="*/ 32 w 641"/>
                  <a:gd name="T55" fmla="*/ 549 h 565"/>
                  <a:gd name="T56" fmla="*/ 0 w 641"/>
                  <a:gd name="T57" fmla="*/ 565 h 565"/>
                  <a:gd name="T58" fmla="*/ 468 w 641"/>
                  <a:gd name="T59" fmla="*/ 62 h 565"/>
                  <a:gd name="T60" fmla="*/ 495 w 641"/>
                  <a:gd name="T61" fmla="*/ 38 h 565"/>
                  <a:gd name="T62" fmla="*/ 520 w 641"/>
                  <a:gd name="T63" fmla="*/ 20 h 565"/>
                  <a:gd name="T64" fmla="*/ 544 w 641"/>
                  <a:gd name="T65" fmla="*/ 8 h 565"/>
                  <a:gd name="T66" fmla="*/ 565 w 641"/>
                  <a:gd name="T67" fmla="*/ 2 h 565"/>
                  <a:gd name="T68" fmla="*/ 583 w 641"/>
                  <a:gd name="T69"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1" h="565">
                    <a:moveTo>
                      <a:pt x="583" y="0"/>
                    </a:moveTo>
                    <a:lnTo>
                      <a:pt x="599" y="2"/>
                    </a:lnTo>
                    <a:lnTo>
                      <a:pt x="613" y="7"/>
                    </a:lnTo>
                    <a:lnTo>
                      <a:pt x="624" y="15"/>
                    </a:lnTo>
                    <a:lnTo>
                      <a:pt x="631" y="25"/>
                    </a:lnTo>
                    <a:lnTo>
                      <a:pt x="638" y="36"/>
                    </a:lnTo>
                    <a:lnTo>
                      <a:pt x="641" y="49"/>
                    </a:lnTo>
                    <a:lnTo>
                      <a:pt x="639" y="72"/>
                    </a:lnTo>
                    <a:lnTo>
                      <a:pt x="633" y="97"/>
                    </a:lnTo>
                    <a:lnTo>
                      <a:pt x="622" y="123"/>
                    </a:lnTo>
                    <a:lnTo>
                      <a:pt x="608" y="150"/>
                    </a:lnTo>
                    <a:lnTo>
                      <a:pt x="592" y="175"/>
                    </a:lnTo>
                    <a:lnTo>
                      <a:pt x="576" y="198"/>
                    </a:lnTo>
                    <a:lnTo>
                      <a:pt x="550" y="230"/>
                    </a:lnTo>
                    <a:lnTo>
                      <a:pt x="520" y="260"/>
                    </a:lnTo>
                    <a:lnTo>
                      <a:pt x="489" y="286"/>
                    </a:lnTo>
                    <a:lnTo>
                      <a:pt x="456" y="311"/>
                    </a:lnTo>
                    <a:lnTo>
                      <a:pt x="425" y="333"/>
                    </a:lnTo>
                    <a:lnTo>
                      <a:pt x="397" y="351"/>
                    </a:lnTo>
                    <a:lnTo>
                      <a:pt x="363" y="371"/>
                    </a:lnTo>
                    <a:lnTo>
                      <a:pt x="325" y="393"/>
                    </a:lnTo>
                    <a:lnTo>
                      <a:pt x="284" y="417"/>
                    </a:lnTo>
                    <a:lnTo>
                      <a:pt x="240" y="440"/>
                    </a:lnTo>
                    <a:lnTo>
                      <a:pt x="195" y="464"/>
                    </a:lnTo>
                    <a:lnTo>
                      <a:pt x="151" y="487"/>
                    </a:lnTo>
                    <a:lnTo>
                      <a:pt x="109" y="510"/>
                    </a:lnTo>
                    <a:lnTo>
                      <a:pt x="68" y="529"/>
                    </a:lnTo>
                    <a:lnTo>
                      <a:pt x="32" y="549"/>
                    </a:lnTo>
                    <a:lnTo>
                      <a:pt x="0" y="565"/>
                    </a:lnTo>
                    <a:lnTo>
                      <a:pt x="468" y="62"/>
                    </a:lnTo>
                    <a:lnTo>
                      <a:pt x="495" y="38"/>
                    </a:lnTo>
                    <a:lnTo>
                      <a:pt x="520" y="20"/>
                    </a:lnTo>
                    <a:lnTo>
                      <a:pt x="544" y="8"/>
                    </a:lnTo>
                    <a:lnTo>
                      <a:pt x="565" y="2"/>
                    </a:lnTo>
                    <a:lnTo>
                      <a:pt x="583" y="0"/>
                    </a:lnTo>
                    <a:close/>
                  </a:path>
                </a:pathLst>
              </a:custGeom>
              <a:solidFill>
                <a:schemeClr val="accent5">
                  <a:lumMod val="75000"/>
                </a:scheme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mn-lt"/>
                </a:endParaRPr>
              </a:p>
            </p:txBody>
          </p:sp>
          <p:sp>
            <p:nvSpPr>
              <p:cNvPr id="34" name="Freeform 347"/>
              <p:cNvSpPr/>
              <p:nvPr/>
            </p:nvSpPr>
            <p:spPr bwMode="auto">
              <a:xfrm>
                <a:off x="3862278" y="1955812"/>
                <a:ext cx="559120" cy="719166"/>
              </a:xfrm>
              <a:custGeom>
                <a:avLst/>
                <a:gdLst>
                  <a:gd name="T0" fmla="*/ 489 w 538"/>
                  <a:gd name="T1" fmla="*/ 0 h 692"/>
                  <a:gd name="T2" fmla="*/ 500 w 538"/>
                  <a:gd name="T3" fmla="*/ 2 h 692"/>
                  <a:gd name="T4" fmla="*/ 512 w 538"/>
                  <a:gd name="T5" fmla="*/ 7 h 692"/>
                  <a:gd name="T6" fmla="*/ 523 w 538"/>
                  <a:gd name="T7" fmla="*/ 14 h 692"/>
                  <a:gd name="T8" fmla="*/ 531 w 538"/>
                  <a:gd name="T9" fmla="*/ 24 h 692"/>
                  <a:gd name="T10" fmla="*/ 536 w 538"/>
                  <a:gd name="T11" fmla="*/ 37 h 692"/>
                  <a:gd name="T12" fmla="*/ 538 w 538"/>
                  <a:gd name="T13" fmla="*/ 53 h 692"/>
                  <a:gd name="T14" fmla="*/ 537 w 538"/>
                  <a:gd name="T15" fmla="*/ 71 h 692"/>
                  <a:gd name="T16" fmla="*/ 532 w 538"/>
                  <a:gd name="T17" fmla="*/ 93 h 692"/>
                  <a:gd name="T18" fmla="*/ 521 w 538"/>
                  <a:gd name="T19" fmla="*/ 117 h 692"/>
                  <a:gd name="T20" fmla="*/ 504 w 538"/>
                  <a:gd name="T21" fmla="*/ 144 h 692"/>
                  <a:gd name="T22" fmla="*/ 482 w 538"/>
                  <a:gd name="T23" fmla="*/ 173 h 692"/>
                  <a:gd name="T24" fmla="*/ 0 w 538"/>
                  <a:gd name="T25" fmla="*/ 692 h 692"/>
                  <a:gd name="T26" fmla="*/ 15 w 538"/>
                  <a:gd name="T27" fmla="*/ 658 h 692"/>
                  <a:gd name="T28" fmla="*/ 32 w 538"/>
                  <a:gd name="T29" fmla="*/ 620 h 692"/>
                  <a:gd name="T30" fmla="*/ 50 w 538"/>
                  <a:gd name="T31" fmla="*/ 578 h 692"/>
                  <a:gd name="T32" fmla="*/ 71 w 538"/>
                  <a:gd name="T33" fmla="*/ 532 h 692"/>
                  <a:gd name="T34" fmla="*/ 92 w 538"/>
                  <a:gd name="T35" fmla="*/ 486 h 692"/>
                  <a:gd name="T36" fmla="*/ 114 w 538"/>
                  <a:gd name="T37" fmla="*/ 439 h 692"/>
                  <a:gd name="T38" fmla="*/ 137 w 538"/>
                  <a:gd name="T39" fmla="*/ 393 h 692"/>
                  <a:gd name="T40" fmla="*/ 157 w 538"/>
                  <a:gd name="T41" fmla="*/ 350 h 692"/>
                  <a:gd name="T42" fmla="*/ 177 w 538"/>
                  <a:gd name="T43" fmla="*/ 309 h 692"/>
                  <a:gd name="T44" fmla="*/ 197 w 538"/>
                  <a:gd name="T45" fmla="*/ 274 h 692"/>
                  <a:gd name="T46" fmla="*/ 214 w 538"/>
                  <a:gd name="T47" fmla="*/ 244 h 692"/>
                  <a:gd name="T48" fmla="*/ 233 w 538"/>
                  <a:gd name="T49" fmla="*/ 210 h 692"/>
                  <a:gd name="T50" fmla="*/ 257 w 538"/>
                  <a:gd name="T51" fmla="*/ 176 h 692"/>
                  <a:gd name="T52" fmla="*/ 283 w 538"/>
                  <a:gd name="T53" fmla="*/ 142 h 692"/>
                  <a:gd name="T54" fmla="*/ 311 w 538"/>
                  <a:gd name="T55" fmla="*/ 109 h 692"/>
                  <a:gd name="T56" fmla="*/ 342 w 538"/>
                  <a:gd name="T57" fmla="*/ 79 h 692"/>
                  <a:gd name="T58" fmla="*/ 364 w 538"/>
                  <a:gd name="T59" fmla="*/ 61 h 692"/>
                  <a:gd name="T60" fmla="*/ 388 w 538"/>
                  <a:gd name="T61" fmla="*/ 42 h 692"/>
                  <a:gd name="T62" fmla="*/ 414 w 538"/>
                  <a:gd name="T63" fmla="*/ 25 h 692"/>
                  <a:gd name="T64" fmla="*/ 439 w 538"/>
                  <a:gd name="T65" fmla="*/ 12 h 692"/>
                  <a:gd name="T66" fmla="*/ 464 w 538"/>
                  <a:gd name="T67" fmla="*/ 3 h 692"/>
                  <a:gd name="T68" fmla="*/ 489 w 538"/>
                  <a:gd name="T69"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8" h="692">
                    <a:moveTo>
                      <a:pt x="489" y="0"/>
                    </a:moveTo>
                    <a:lnTo>
                      <a:pt x="500" y="2"/>
                    </a:lnTo>
                    <a:lnTo>
                      <a:pt x="512" y="7"/>
                    </a:lnTo>
                    <a:lnTo>
                      <a:pt x="523" y="14"/>
                    </a:lnTo>
                    <a:lnTo>
                      <a:pt x="531" y="24"/>
                    </a:lnTo>
                    <a:lnTo>
                      <a:pt x="536" y="37"/>
                    </a:lnTo>
                    <a:lnTo>
                      <a:pt x="538" y="53"/>
                    </a:lnTo>
                    <a:lnTo>
                      <a:pt x="537" y="71"/>
                    </a:lnTo>
                    <a:lnTo>
                      <a:pt x="532" y="93"/>
                    </a:lnTo>
                    <a:lnTo>
                      <a:pt x="521" y="117"/>
                    </a:lnTo>
                    <a:lnTo>
                      <a:pt x="504" y="144"/>
                    </a:lnTo>
                    <a:lnTo>
                      <a:pt x="482" y="173"/>
                    </a:lnTo>
                    <a:lnTo>
                      <a:pt x="0" y="692"/>
                    </a:lnTo>
                    <a:lnTo>
                      <a:pt x="15" y="658"/>
                    </a:lnTo>
                    <a:lnTo>
                      <a:pt x="32" y="620"/>
                    </a:lnTo>
                    <a:lnTo>
                      <a:pt x="50" y="578"/>
                    </a:lnTo>
                    <a:lnTo>
                      <a:pt x="71" y="532"/>
                    </a:lnTo>
                    <a:lnTo>
                      <a:pt x="92" y="486"/>
                    </a:lnTo>
                    <a:lnTo>
                      <a:pt x="114" y="439"/>
                    </a:lnTo>
                    <a:lnTo>
                      <a:pt x="137" y="393"/>
                    </a:lnTo>
                    <a:lnTo>
                      <a:pt x="157" y="350"/>
                    </a:lnTo>
                    <a:lnTo>
                      <a:pt x="177" y="309"/>
                    </a:lnTo>
                    <a:lnTo>
                      <a:pt x="197" y="274"/>
                    </a:lnTo>
                    <a:lnTo>
                      <a:pt x="214" y="244"/>
                    </a:lnTo>
                    <a:lnTo>
                      <a:pt x="233" y="210"/>
                    </a:lnTo>
                    <a:lnTo>
                      <a:pt x="257" y="176"/>
                    </a:lnTo>
                    <a:lnTo>
                      <a:pt x="283" y="142"/>
                    </a:lnTo>
                    <a:lnTo>
                      <a:pt x="311" y="109"/>
                    </a:lnTo>
                    <a:lnTo>
                      <a:pt x="342" y="79"/>
                    </a:lnTo>
                    <a:lnTo>
                      <a:pt x="364" y="61"/>
                    </a:lnTo>
                    <a:lnTo>
                      <a:pt x="388" y="42"/>
                    </a:lnTo>
                    <a:lnTo>
                      <a:pt x="414" y="25"/>
                    </a:lnTo>
                    <a:lnTo>
                      <a:pt x="439" y="12"/>
                    </a:lnTo>
                    <a:lnTo>
                      <a:pt x="464" y="3"/>
                    </a:lnTo>
                    <a:lnTo>
                      <a:pt x="489" y="0"/>
                    </a:lnTo>
                    <a:close/>
                  </a:path>
                </a:pathLst>
              </a:custGeom>
              <a:solidFill>
                <a:schemeClr val="accent4">
                  <a:lumMod val="75000"/>
                </a:scheme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mn-lt"/>
                </a:endParaRPr>
              </a:p>
            </p:txBody>
          </p:sp>
          <p:sp>
            <p:nvSpPr>
              <p:cNvPr id="35" name="Freeform 348"/>
              <p:cNvSpPr/>
              <p:nvPr/>
            </p:nvSpPr>
            <p:spPr bwMode="auto">
              <a:xfrm>
                <a:off x="3862278" y="1909046"/>
                <a:ext cx="525865" cy="765933"/>
              </a:xfrm>
              <a:custGeom>
                <a:avLst/>
                <a:gdLst>
                  <a:gd name="T0" fmla="*/ 377 w 506"/>
                  <a:gd name="T1" fmla="*/ 0 h 737"/>
                  <a:gd name="T2" fmla="*/ 409 w 506"/>
                  <a:gd name="T3" fmla="*/ 5 h 737"/>
                  <a:gd name="T4" fmla="*/ 427 w 506"/>
                  <a:gd name="T5" fmla="*/ 13 h 737"/>
                  <a:gd name="T6" fmla="*/ 444 w 506"/>
                  <a:gd name="T7" fmla="*/ 23 h 737"/>
                  <a:gd name="T8" fmla="*/ 461 w 506"/>
                  <a:gd name="T9" fmla="*/ 36 h 737"/>
                  <a:gd name="T10" fmla="*/ 477 w 506"/>
                  <a:gd name="T11" fmla="*/ 53 h 737"/>
                  <a:gd name="T12" fmla="*/ 490 w 506"/>
                  <a:gd name="T13" fmla="*/ 73 h 737"/>
                  <a:gd name="T14" fmla="*/ 500 w 506"/>
                  <a:gd name="T15" fmla="*/ 95 h 737"/>
                  <a:gd name="T16" fmla="*/ 506 w 506"/>
                  <a:gd name="T17" fmla="*/ 120 h 737"/>
                  <a:gd name="T18" fmla="*/ 506 w 506"/>
                  <a:gd name="T19" fmla="*/ 146 h 737"/>
                  <a:gd name="T20" fmla="*/ 500 w 506"/>
                  <a:gd name="T21" fmla="*/ 174 h 737"/>
                  <a:gd name="T22" fmla="*/ 489 w 506"/>
                  <a:gd name="T23" fmla="*/ 203 h 737"/>
                  <a:gd name="T24" fmla="*/ 468 w 506"/>
                  <a:gd name="T25" fmla="*/ 234 h 737"/>
                  <a:gd name="T26" fmla="*/ 0 w 506"/>
                  <a:gd name="T27" fmla="*/ 737 h 737"/>
                  <a:gd name="T28" fmla="*/ 8 w 506"/>
                  <a:gd name="T29" fmla="*/ 697 h 737"/>
                  <a:gd name="T30" fmla="*/ 16 w 506"/>
                  <a:gd name="T31" fmla="*/ 653 h 737"/>
                  <a:gd name="T32" fmla="*/ 27 w 506"/>
                  <a:gd name="T33" fmla="*/ 604 h 737"/>
                  <a:gd name="T34" fmla="*/ 37 w 506"/>
                  <a:gd name="T35" fmla="*/ 552 h 737"/>
                  <a:gd name="T36" fmla="*/ 49 w 506"/>
                  <a:gd name="T37" fmla="*/ 498 h 737"/>
                  <a:gd name="T38" fmla="*/ 61 w 506"/>
                  <a:gd name="T39" fmla="*/ 445 h 737"/>
                  <a:gd name="T40" fmla="*/ 72 w 506"/>
                  <a:gd name="T41" fmla="*/ 392 h 737"/>
                  <a:gd name="T42" fmla="*/ 85 w 506"/>
                  <a:gd name="T43" fmla="*/ 343 h 737"/>
                  <a:gd name="T44" fmla="*/ 99 w 506"/>
                  <a:gd name="T45" fmla="*/ 297 h 737"/>
                  <a:gd name="T46" fmla="*/ 110 w 506"/>
                  <a:gd name="T47" fmla="*/ 256 h 737"/>
                  <a:gd name="T48" fmla="*/ 122 w 506"/>
                  <a:gd name="T49" fmla="*/ 223 h 737"/>
                  <a:gd name="T50" fmla="*/ 135 w 506"/>
                  <a:gd name="T51" fmla="*/ 192 h 737"/>
                  <a:gd name="T52" fmla="*/ 150 w 506"/>
                  <a:gd name="T53" fmla="*/ 161 h 737"/>
                  <a:gd name="T54" fmla="*/ 167 w 506"/>
                  <a:gd name="T55" fmla="*/ 131 h 737"/>
                  <a:gd name="T56" fmla="*/ 188 w 506"/>
                  <a:gd name="T57" fmla="*/ 102 h 737"/>
                  <a:gd name="T58" fmla="*/ 210 w 506"/>
                  <a:gd name="T59" fmla="*/ 76 h 737"/>
                  <a:gd name="T60" fmla="*/ 237 w 506"/>
                  <a:gd name="T61" fmla="*/ 53 h 737"/>
                  <a:gd name="T62" fmla="*/ 261 w 506"/>
                  <a:gd name="T63" fmla="*/ 38 h 737"/>
                  <a:gd name="T64" fmla="*/ 287 w 506"/>
                  <a:gd name="T65" fmla="*/ 23 h 737"/>
                  <a:gd name="T66" fmla="*/ 316 w 506"/>
                  <a:gd name="T67" fmla="*/ 10 h 737"/>
                  <a:gd name="T68" fmla="*/ 346 w 506"/>
                  <a:gd name="T69" fmla="*/ 2 h 737"/>
                  <a:gd name="T70" fmla="*/ 377 w 506"/>
                  <a:gd name="T71"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6" h="737">
                    <a:moveTo>
                      <a:pt x="377" y="0"/>
                    </a:moveTo>
                    <a:lnTo>
                      <a:pt x="409" y="5"/>
                    </a:lnTo>
                    <a:lnTo>
                      <a:pt x="427" y="13"/>
                    </a:lnTo>
                    <a:lnTo>
                      <a:pt x="444" y="23"/>
                    </a:lnTo>
                    <a:lnTo>
                      <a:pt x="461" y="36"/>
                    </a:lnTo>
                    <a:lnTo>
                      <a:pt x="477" y="53"/>
                    </a:lnTo>
                    <a:lnTo>
                      <a:pt x="490" y="73"/>
                    </a:lnTo>
                    <a:lnTo>
                      <a:pt x="500" y="95"/>
                    </a:lnTo>
                    <a:lnTo>
                      <a:pt x="506" y="120"/>
                    </a:lnTo>
                    <a:lnTo>
                      <a:pt x="506" y="146"/>
                    </a:lnTo>
                    <a:lnTo>
                      <a:pt x="500" y="174"/>
                    </a:lnTo>
                    <a:lnTo>
                      <a:pt x="489" y="203"/>
                    </a:lnTo>
                    <a:lnTo>
                      <a:pt x="468" y="234"/>
                    </a:lnTo>
                    <a:lnTo>
                      <a:pt x="0" y="737"/>
                    </a:lnTo>
                    <a:lnTo>
                      <a:pt x="8" y="697"/>
                    </a:lnTo>
                    <a:lnTo>
                      <a:pt x="16" y="653"/>
                    </a:lnTo>
                    <a:lnTo>
                      <a:pt x="27" y="604"/>
                    </a:lnTo>
                    <a:lnTo>
                      <a:pt x="37" y="552"/>
                    </a:lnTo>
                    <a:lnTo>
                      <a:pt x="49" y="498"/>
                    </a:lnTo>
                    <a:lnTo>
                      <a:pt x="61" y="445"/>
                    </a:lnTo>
                    <a:lnTo>
                      <a:pt x="72" y="392"/>
                    </a:lnTo>
                    <a:lnTo>
                      <a:pt x="85" y="343"/>
                    </a:lnTo>
                    <a:lnTo>
                      <a:pt x="99" y="297"/>
                    </a:lnTo>
                    <a:lnTo>
                      <a:pt x="110" y="256"/>
                    </a:lnTo>
                    <a:lnTo>
                      <a:pt x="122" y="223"/>
                    </a:lnTo>
                    <a:lnTo>
                      <a:pt x="135" y="192"/>
                    </a:lnTo>
                    <a:lnTo>
                      <a:pt x="150" y="161"/>
                    </a:lnTo>
                    <a:lnTo>
                      <a:pt x="167" y="131"/>
                    </a:lnTo>
                    <a:lnTo>
                      <a:pt x="188" y="102"/>
                    </a:lnTo>
                    <a:lnTo>
                      <a:pt x="210" y="76"/>
                    </a:lnTo>
                    <a:lnTo>
                      <a:pt x="237" y="53"/>
                    </a:lnTo>
                    <a:lnTo>
                      <a:pt x="261" y="38"/>
                    </a:lnTo>
                    <a:lnTo>
                      <a:pt x="287" y="23"/>
                    </a:lnTo>
                    <a:lnTo>
                      <a:pt x="316" y="10"/>
                    </a:lnTo>
                    <a:lnTo>
                      <a:pt x="346" y="2"/>
                    </a:lnTo>
                    <a:lnTo>
                      <a:pt x="377" y="0"/>
                    </a:lnTo>
                    <a:close/>
                  </a:path>
                </a:pathLst>
              </a:custGeom>
              <a:solidFill>
                <a:schemeClr val="accent4"/>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mn-lt"/>
                </a:endParaRPr>
              </a:p>
            </p:txBody>
          </p:sp>
          <p:sp>
            <p:nvSpPr>
              <p:cNvPr id="36" name="Freeform 349"/>
              <p:cNvSpPr/>
              <p:nvPr/>
            </p:nvSpPr>
            <p:spPr bwMode="auto">
              <a:xfrm>
                <a:off x="2942535" y="2142879"/>
                <a:ext cx="1415469" cy="1501727"/>
              </a:xfrm>
              <a:custGeom>
                <a:avLst/>
                <a:gdLst>
                  <a:gd name="T0" fmla="*/ 1362 w 1362"/>
                  <a:gd name="T1" fmla="*/ 0 h 1445"/>
                  <a:gd name="T2" fmla="*/ 101 w 1362"/>
                  <a:gd name="T3" fmla="*/ 1445 h 1445"/>
                  <a:gd name="T4" fmla="*/ 0 w 1362"/>
                  <a:gd name="T5" fmla="*/ 1352 h 1445"/>
                  <a:gd name="T6" fmla="*/ 1362 w 1362"/>
                  <a:gd name="T7" fmla="*/ 0 h 1445"/>
                </a:gdLst>
                <a:ahLst/>
                <a:cxnLst>
                  <a:cxn ang="0">
                    <a:pos x="T0" y="T1"/>
                  </a:cxn>
                  <a:cxn ang="0">
                    <a:pos x="T2" y="T3"/>
                  </a:cxn>
                  <a:cxn ang="0">
                    <a:pos x="T4" y="T5"/>
                  </a:cxn>
                  <a:cxn ang="0">
                    <a:pos x="T6" y="T7"/>
                  </a:cxn>
                </a:cxnLst>
                <a:rect l="0" t="0" r="r" b="b"/>
                <a:pathLst>
                  <a:path w="1362" h="1445">
                    <a:moveTo>
                      <a:pt x="1362" y="0"/>
                    </a:moveTo>
                    <a:lnTo>
                      <a:pt x="101" y="1445"/>
                    </a:lnTo>
                    <a:lnTo>
                      <a:pt x="0" y="1352"/>
                    </a:lnTo>
                    <a:lnTo>
                      <a:pt x="1362" y="0"/>
                    </a:lnTo>
                    <a:close/>
                  </a:path>
                </a:pathLst>
              </a:custGeom>
              <a:solidFill>
                <a:schemeClr val="accent4"/>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mn-lt"/>
                </a:endParaRPr>
              </a:p>
            </p:txBody>
          </p:sp>
          <p:sp>
            <p:nvSpPr>
              <p:cNvPr id="37" name="Freeform 350"/>
              <p:cNvSpPr/>
              <p:nvPr/>
            </p:nvSpPr>
            <p:spPr bwMode="auto">
              <a:xfrm>
                <a:off x="2917593" y="3507423"/>
                <a:ext cx="165242" cy="168360"/>
              </a:xfrm>
              <a:custGeom>
                <a:avLst/>
                <a:gdLst>
                  <a:gd name="T0" fmla="*/ 107 w 159"/>
                  <a:gd name="T1" fmla="*/ 0 h 162"/>
                  <a:gd name="T2" fmla="*/ 125 w 159"/>
                  <a:gd name="T3" fmla="*/ 4 h 162"/>
                  <a:gd name="T4" fmla="*/ 141 w 159"/>
                  <a:gd name="T5" fmla="*/ 14 h 162"/>
                  <a:gd name="T6" fmla="*/ 153 w 159"/>
                  <a:gd name="T7" fmla="*/ 29 h 162"/>
                  <a:gd name="T8" fmla="*/ 158 w 159"/>
                  <a:gd name="T9" fmla="*/ 47 h 162"/>
                  <a:gd name="T10" fmla="*/ 159 w 159"/>
                  <a:gd name="T11" fmla="*/ 67 h 162"/>
                  <a:gd name="T12" fmla="*/ 154 w 159"/>
                  <a:gd name="T13" fmla="*/ 88 h 162"/>
                  <a:gd name="T14" fmla="*/ 144 w 159"/>
                  <a:gd name="T15" fmla="*/ 108 h 162"/>
                  <a:gd name="T16" fmla="*/ 129 w 159"/>
                  <a:gd name="T17" fmla="*/ 128 h 162"/>
                  <a:gd name="T18" fmla="*/ 111 w 159"/>
                  <a:gd name="T19" fmla="*/ 144 h 162"/>
                  <a:gd name="T20" fmla="*/ 91 w 159"/>
                  <a:gd name="T21" fmla="*/ 156 h 162"/>
                  <a:gd name="T22" fmla="*/ 70 w 159"/>
                  <a:gd name="T23" fmla="*/ 162 h 162"/>
                  <a:gd name="T24" fmla="*/ 51 w 159"/>
                  <a:gd name="T25" fmla="*/ 162 h 162"/>
                  <a:gd name="T26" fmla="*/ 32 w 159"/>
                  <a:gd name="T27" fmla="*/ 158 h 162"/>
                  <a:gd name="T28" fmla="*/ 17 w 159"/>
                  <a:gd name="T29" fmla="*/ 148 h 162"/>
                  <a:gd name="T30" fmla="*/ 6 w 159"/>
                  <a:gd name="T31" fmla="*/ 133 h 162"/>
                  <a:gd name="T32" fmla="*/ 0 w 159"/>
                  <a:gd name="T33" fmla="*/ 115 h 162"/>
                  <a:gd name="T34" fmla="*/ 0 w 159"/>
                  <a:gd name="T35" fmla="*/ 95 h 162"/>
                  <a:gd name="T36" fmla="*/ 3 w 159"/>
                  <a:gd name="T37" fmla="*/ 74 h 162"/>
                  <a:gd name="T38" fmla="*/ 14 w 159"/>
                  <a:gd name="T39" fmla="*/ 53 h 162"/>
                  <a:gd name="T40" fmla="*/ 28 w 159"/>
                  <a:gd name="T41" fmla="*/ 34 h 162"/>
                  <a:gd name="T42" fmla="*/ 47 w 159"/>
                  <a:gd name="T43" fmla="*/ 18 h 162"/>
                  <a:gd name="T44" fmla="*/ 68 w 159"/>
                  <a:gd name="T45" fmla="*/ 6 h 162"/>
                  <a:gd name="T46" fmla="*/ 87 w 159"/>
                  <a:gd name="T47" fmla="*/ 1 h 162"/>
                  <a:gd name="T48" fmla="*/ 107 w 159"/>
                  <a:gd name="T4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9" h="162">
                    <a:moveTo>
                      <a:pt x="107" y="0"/>
                    </a:moveTo>
                    <a:lnTo>
                      <a:pt x="125" y="4"/>
                    </a:lnTo>
                    <a:lnTo>
                      <a:pt x="141" y="14"/>
                    </a:lnTo>
                    <a:lnTo>
                      <a:pt x="153" y="29"/>
                    </a:lnTo>
                    <a:lnTo>
                      <a:pt x="158" y="47"/>
                    </a:lnTo>
                    <a:lnTo>
                      <a:pt x="159" y="67"/>
                    </a:lnTo>
                    <a:lnTo>
                      <a:pt x="154" y="88"/>
                    </a:lnTo>
                    <a:lnTo>
                      <a:pt x="144" y="108"/>
                    </a:lnTo>
                    <a:lnTo>
                      <a:pt x="129" y="128"/>
                    </a:lnTo>
                    <a:lnTo>
                      <a:pt x="111" y="144"/>
                    </a:lnTo>
                    <a:lnTo>
                      <a:pt x="91" y="156"/>
                    </a:lnTo>
                    <a:lnTo>
                      <a:pt x="70" y="162"/>
                    </a:lnTo>
                    <a:lnTo>
                      <a:pt x="51" y="162"/>
                    </a:lnTo>
                    <a:lnTo>
                      <a:pt x="32" y="158"/>
                    </a:lnTo>
                    <a:lnTo>
                      <a:pt x="17" y="148"/>
                    </a:lnTo>
                    <a:lnTo>
                      <a:pt x="6" y="133"/>
                    </a:lnTo>
                    <a:lnTo>
                      <a:pt x="0" y="115"/>
                    </a:lnTo>
                    <a:lnTo>
                      <a:pt x="0" y="95"/>
                    </a:lnTo>
                    <a:lnTo>
                      <a:pt x="3" y="74"/>
                    </a:lnTo>
                    <a:lnTo>
                      <a:pt x="14" y="53"/>
                    </a:lnTo>
                    <a:lnTo>
                      <a:pt x="28" y="34"/>
                    </a:lnTo>
                    <a:lnTo>
                      <a:pt x="47" y="18"/>
                    </a:lnTo>
                    <a:lnTo>
                      <a:pt x="68" y="6"/>
                    </a:lnTo>
                    <a:lnTo>
                      <a:pt x="87" y="1"/>
                    </a:lnTo>
                    <a:lnTo>
                      <a:pt x="107" y="0"/>
                    </a:lnTo>
                    <a:close/>
                  </a:path>
                </a:pathLst>
              </a:custGeom>
              <a:solidFill>
                <a:srgbClr val="0015C6"/>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mn-lt"/>
                </a:endParaRPr>
              </a:p>
            </p:txBody>
          </p:sp>
          <p:sp>
            <p:nvSpPr>
              <p:cNvPr id="38" name="Freeform 351"/>
              <p:cNvSpPr/>
              <p:nvPr/>
            </p:nvSpPr>
            <p:spPr bwMode="auto">
              <a:xfrm>
                <a:off x="2911357" y="3222667"/>
                <a:ext cx="444802" cy="460391"/>
              </a:xfrm>
              <a:custGeom>
                <a:avLst/>
                <a:gdLst>
                  <a:gd name="T0" fmla="*/ 343 w 428"/>
                  <a:gd name="T1" fmla="*/ 0 h 443"/>
                  <a:gd name="T2" fmla="*/ 345 w 428"/>
                  <a:gd name="T3" fmla="*/ 21 h 443"/>
                  <a:gd name="T4" fmla="*/ 352 w 428"/>
                  <a:gd name="T5" fmla="*/ 39 h 443"/>
                  <a:gd name="T6" fmla="*/ 366 w 428"/>
                  <a:gd name="T7" fmla="*/ 54 h 443"/>
                  <a:gd name="T8" fmla="*/ 379 w 428"/>
                  <a:gd name="T9" fmla="*/ 64 h 443"/>
                  <a:gd name="T10" fmla="*/ 393 w 428"/>
                  <a:gd name="T11" fmla="*/ 71 h 443"/>
                  <a:gd name="T12" fmla="*/ 410 w 428"/>
                  <a:gd name="T13" fmla="*/ 72 h 443"/>
                  <a:gd name="T14" fmla="*/ 428 w 428"/>
                  <a:gd name="T15" fmla="*/ 70 h 443"/>
                  <a:gd name="T16" fmla="*/ 127 w 428"/>
                  <a:gd name="T17" fmla="*/ 411 h 443"/>
                  <a:gd name="T18" fmla="*/ 125 w 428"/>
                  <a:gd name="T19" fmla="*/ 414 h 443"/>
                  <a:gd name="T20" fmla="*/ 106 w 428"/>
                  <a:gd name="T21" fmla="*/ 428 h 443"/>
                  <a:gd name="T22" fmla="*/ 87 w 428"/>
                  <a:gd name="T23" fmla="*/ 439 h 443"/>
                  <a:gd name="T24" fmla="*/ 68 w 428"/>
                  <a:gd name="T25" fmla="*/ 443 h 443"/>
                  <a:gd name="T26" fmla="*/ 50 w 428"/>
                  <a:gd name="T27" fmla="*/ 443 h 443"/>
                  <a:gd name="T28" fmla="*/ 33 w 428"/>
                  <a:gd name="T29" fmla="*/ 437 h 443"/>
                  <a:gd name="T30" fmla="*/ 17 w 428"/>
                  <a:gd name="T31" fmla="*/ 427 h 443"/>
                  <a:gd name="T32" fmla="*/ 7 w 428"/>
                  <a:gd name="T33" fmla="*/ 413 h 443"/>
                  <a:gd name="T34" fmla="*/ 0 w 428"/>
                  <a:gd name="T35" fmla="*/ 396 h 443"/>
                  <a:gd name="T36" fmla="*/ 0 w 428"/>
                  <a:gd name="T37" fmla="*/ 377 h 443"/>
                  <a:gd name="T38" fmla="*/ 4 w 428"/>
                  <a:gd name="T39" fmla="*/ 356 h 443"/>
                  <a:gd name="T40" fmla="*/ 12 w 428"/>
                  <a:gd name="T41" fmla="*/ 337 h 443"/>
                  <a:gd name="T42" fmla="*/ 26 w 428"/>
                  <a:gd name="T43" fmla="*/ 317 h 443"/>
                  <a:gd name="T44" fmla="*/ 26 w 428"/>
                  <a:gd name="T45" fmla="*/ 317 h 443"/>
                  <a:gd name="T46" fmla="*/ 28 w 428"/>
                  <a:gd name="T47" fmla="*/ 314 h 443"/>
                  <a:gd name="T48" fmla="*/ 29 w 428"/>
                  <a:gd name="T49" fmla="*/ 313 h 443"/>
                  <a:gd name="T50" fmla="*/ 37 w 428"/>
                  <a:gd name="T51" fmla="*/ 305 h 443"/>
                  <a:gd name="T52" fmla="*/ 343 w 428"/>
                  <a:gd name="T53"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8" h="443">
                    <a:moveTo>
                      <a:pt x="343" y="0"/>
                    </a:moveTo>
                    <a:lnTo>
                      <a:pt x="345" y="21"/>
                    </a:lnTo>
                    <a:lnTo>
                      <a:pt x="352" y="39"/>
                    </a:lnTo>
                    <a:lnTo>
                      <a:pt x="366" y="54"/>
                    </a:lnTo>
                    <a:lnTo>
                      <a:pt x="379" y="64"/>
                    </a:lnTo>
                    <a:lnTo>
                      <a:pt x="393" y="71"/>
                    </a:lnTo>
                    <a:lnTo>
                      <a:pt x="410" y="72"/>
                    </a:lnTo>
                    <a:lnTo>
                      <a:pt x="428" y="70"/>
                    </a:lnTo>
                    <a:lnTo>
                      <a:pt x="127" y="411"/>
                    </a:lnTo>
                    <a:lnTo>
                      <a:pt x="125" y="414"/>
                    </a:lnTo>
                    <a:lnTo>
                      <a:pt x="106" y="428"/>
                    </a:lnTo>
                    <a:lnTo>
                      <a:pt x="87" y="439"/>
                    </a:lnTo>
                    <a:lnTo>
                      <a:pt x="68" y="443"/>
                    </a:lnTo>
                    <a:lnTo>
                      <a:pt x="50" y="443"/>
                    </a:lnTo>
                    <a:lnTo>
                      <a:pt x="33" y="437"/>
                    </a:lnTo>
                    <a:lnTo>
                      <a:pt x="17" y="427"/>
                    </a:lnTo>
                    <a:lnTo>
                      <a:pt x="7" y="413"/>
                    </a:lnTo>
                    <a:lnTo>
                      <a:pt x="0" y="396"/>
                    </a:lnTo>
                    <a:lnTo>
                      <a:pt x="0" y="377"/>
                    </a:lnTo>
                    <a:lnTo>
                      <a:pt x="4" y="356"/>
                    </a:lnTo>
                    <a:lnTo>
                      <a:pt x="12" y="337"/>
                    </a:lnTo>
                    <a:lnTo>
                      <a:pt x="26" y="317"/>
                    </a:lnTo>
                    <a:lnTo>
                      <a:pt x="26" y="317"/>
                    </a:lnTo>
                    <a:lnTo>
                      <a:pt x="28" y="314"/>
                    </a:lnTo>
                    <a:lnTo>
                      <a:pt x="29" y="313"/>
                    </a:lnTo>
                    <a:lnTo>
                      <a:pt x="37" y="305"/>
                    </a:lnTo>
                    <a:lnTo>
                      <a:pt x="343"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mn-lt"/>
                </a:endParaRPr>
              </a:p>
            </p:txBody>
          </p:sp>
        </p:grpSp>
      </p:grpSp>
      <p:sp>
        <p:nvSpPr>
          <p:cNvPr id="65" name="AutoShape 66"/>
          <p:cNvSpPr/>
          <p:nvPr/>
        </p:nvSpPr>
        <p:spPr bwMode="auto">
          <a:xfrm>
            <a:off x="4508612" y="4129237"/>
            <a:ext cx="556985" cy="55387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5">
              <a:lumMod val="75000"/>
            </a:schemeClr>
          </a:solidFill>
          <a:ln>
            <a:noFill/>
          </a:ln>
          <a:effectLst/>
        </p:spPr>
        <p:txBody>
          <a:bodyPr lIns="50799" tIns="50799" rIns="50799" bIns="50799" anchor="ctr"/>
          <a:lstStyle/>
          <a:p>
            <a:pPr defTabSz="914400">
              <a:defRPr/>
            </a:pPr>
            <a:endParaRPr lang="es-ES" sz="5800" dirty="0">
              <a:solidFill>
                <a:schemeClr val="accent5">
                  <a:lumMod val="75000"/>
                </a:schemeClr>
              </a:solidFill>
              <a:effectLst>
                <a:outerShdw blurRad="38100" dist="38100" dir="2700000" algn="tl">
                  <a:srgbClr val="000000"/>
                </a:outerShdw>
              </a:effectLst>
              <a:latin typeface="Gill Sans" charset="0"/>
              <a:cs typeface="Gill Sans" charset="0"/>
              <a:sym typeface="Gill Sans" charset="0"/>
            </a:endParaRPr>
          </a:p>
        </p:txBody>
      </p:sp>
      <p:sp>
        <p:nvSpPr>
          <p:cNvPr id="67" name="矩形 66"/>
          <p:cNvSpPr/>
          <p:nvPr/>
        </p:nvSpPr>
        <p:spPr>
          <a:xfrm>
            <a:off x="5144854" y="3029997"/>
            <a:ext cx="3790097" cy="499624"/>
          </a:xfrm>
          <a:prstGeom prst="rect">
            <a:avLst/>
          </a:prstGeom>
        </p:spPr>
        <p:txBody>
          <a:bodyPr wrap="square">
            <a:spAutoFit/>
          </a:bodyPr>
          <a:lstStyle/>
          <a:p>
            <a:pPr>
              <a:lnSpc>
                <a:spcPct val="150000"/>
              </a:lnSpc>
            </a:pPr>
            <a:r>
              <a:rPr lang="zh-CN" altLang="en-US" sz="2000" b="1" dirty="0">
                <a:solidFill>
                  <a:schemeClr val="accent5">
                    <a:lumMod val="75000"/>
                  </a:schemeClr>
                </a:solidFill>
                <a:latin typeface="微软雅黑" panose="020B0503020204020204" pitchFamily="34" charset="-122"/>
                <a:ea typeface="微软雅黑" panose="020B0503020204020204" pitchFamily="34" charset="-122"/>
              </a:rPr>
              <a:t>系（所、中心）秘书团队</a:t>
            </a:r>
            <a:endParaRPr lang="zh-CN" altLang="en-US" sz="2000" b="1" dirty="0">
              <a:solidFill>
                <a:srgbClr val="595959"/>
              </a:solidFill>
              <a:latin typeface="微软雅黑" panose="020B0503020204020204" pitchFamily="34" charset="-122"/>
              <a:ea typeface="微软雅黑" panose="020B0503020204020204" pitchFamily="34" charset="-122"/>
            </a:endParaRPr>
          </a:p>
        </p:txBody>
      </p:sp>
      <p:sp>
        <p:nvSpPr>
          <p:cNvPr id="68" name="矩形 67"/>
          <p:cNvSpPr/>
          <p:nvPr/>
        </p:nvSpPr>
        <p:spPr>
          <a:xfrm>
            <a:off x="5064613" y="1945114"/>
            <a:ext cx="5933354" cy="499624"/>
          </a:xfrm>
          <a:prstGeom prst="rect">
            <a:avLst/>
          </a:prstGeom>
        </p:spPr>
        <p:txBody>
          <a:bodyPr wrap="square">
            <a:spAutoFit/>
          </a:bodyPr>
          <a:lstStyle/>
          <a:p>
            <a:pPr>
              <a:lnSpc>
                <a:spcPct val="150000"/>
              </a:lnSpc>
            </a:pPr>
            <a:r>
              <a:rPr lang="zh-CN" altLang="en-US" sz="2000" b="1" dirty="0">
                <a:solidFill>
                  <a:schemeClr val="accent5">
                    <a:lumMod val="75000"/>
                  </a:schemeClr>
                </a:solidFill>
                <a:latin typeface="微软雅黑" panose="020B0503020204020204" pitchFamily="34" charset="-122"/>
                <a:ea typeface="微软雅黑" panose="020B0503020204020204" pitchFamily="34" charset="-122"/>
              </a:rPr>
              <a:t>业务办内部（人事、科研、外事、基地、学科秘书）</a:t>
            </a:r>
            <a:endParaRPr lang="zh-CN" altLang="en-US" sz="2000" b="1" dirty="0">
              <a:solidFill>
                <a:srgbClr val="595959"/>
              </a:solidFill>
              <a:latin typeface="微软雅黑" panose="020B0503020204020204" pitchFamily="34" charset="-122"/>
              <a:ea typeface="微软雅黑" panose="020B0503020204020204" pitchFamily="34" charset="-122"/>
            </a:endParaRPr>
          </a:p>
        </p:txBody>
      </p:sp>
      <p:sp>
        <p:nvSpPr>
          <p:cNvPr id="69" name="矩形 68"/>
          <p:cNvSpPr/>
          <p:nvPr/>
        </p:nvSpPr>
        <p:spPr>
          <a:xfrm>
            <a:off x="5123332" y="4089725"/>
            <a:ext cx="2862812" cy="499624"/>
          </a:xfrm>
          <a:prstGeom prst="rect">
            <a:avLst/>
          </a:prstGeom>
        </p:spPr>
        <p:txBody>
          <a:bodyPr wrap="square">
            <a:spAutoFit/>
          </a:bodyPr>
          <a:lstStyle/>
          <a:p>
            <a:pPr>
              <a:lnSpc>
                <a:spcPct val="150000"/>
              </a:lnSpc>
            </a:pPr>
            <a:r>
              <a:rPr lang="zh-CN" altLang="en-US" sz="2000" b="1" dirty="0">
                <a:solidFill>
                  <a:schemeClr val="accent5">
                    <a:lumMod val="75000"/>
                  </a:schemeClr>
                </a:solidFill>
                <a:latin typeface="微软雅黑" panose="020B0503020204020204" pitchFamily="34" charset="-122"/>
                <a:ea typeface="微软雅黑" panose="020B0503020204020204" pitchFamily="34" charset="-122"/>
              </a:rPr>
              <a:t>行政团队各办公室</a:t>
            </a:r>
            <a:endParaRPr lang="zh-CN" altLang="en-US" sz="2000" b="1" dirty="0">
              <a:solidFill>
                <a:srgbClr val="595959"/>
              </a:solidFill>
              <a:latin typeface="微软雅黑" panose="020B0503020204020204" pitchFamily="34" charset="-122"/>
              <a:ea typeface="微软雅黑" panose="020B0503020204020204" pitchFamily="34" charset="-122"/>
            </a:endParaRPr>
          </a:p>
        </p:txBody>
      </p:sp>
      <p:sp>
        <p:nvSpPr>
          <p:cNvPr id="71" name="矩形 70"/>
          <p:cNvSpPr/>
          <p:nvPr/>
        </p:nvSpPr>
        <p:spPr>
          <a:xfrm>
            <a:off x="5186006" y="4869458"/>
            <a:ext cx="1979650" cy="499624"/>
          </a:xfrm>
          <a:prstGeom prst="rect">
            <a:avLst/>
          </a:prstGeom>
        </p:spPr>
        <p:txBody>
          <a:bodyPr wrap="square">
            <a:spAutoFit/>
          </a:bodyPr>
          <a:lstStyle/>
          <a:p>
            <a:pPr>
              <a:lnSpc>
                <a:spcPct val="150000"/>
              </a:lnSpc>
            </a:pPr>
            <a:r>
              <a:rPr lang="zh-CN" altLang="en-US" sz="2000" b="1" dirty="0">
                <a:solidFill>
                  <a:schemeClr val="accent5">
                    <a:lumMod val="75000"/>
                  </a:schemeClr>
                </a:solidFill>
                <a:latin typeface="微软雅黑" panose="020B0503020204020204" pitchFamily="34" charset="-122"/>
                <a:ea typeface="微软雅黑" panose="020B0503020204020204" pitchFamily="34" charset="-122"/>
              </a:rPr>
              <a:t>  </a:t>
            </a:r>
            <a:endParaRPr lang="zh-CN" altLang="en-US" sz="2000" b="1"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b="19011"/>
          <a:stretch>
            <a:fillRect/>
          </a:stretch>
        </p:blipFill>
        <p:spPr>
          <a:xfrm>
            <a:off x="1645" y="0"/>
            <a:ext cx="12190355" cy="6884318"/>
          </a:xfrm>
          <a:prstGeom prst="rect">
            <a:avLst/>
          </a:prstGeom>
        </p:spPr>
      </p:pic>
      <p:sp>
        <p:nvSpPr>
          <p:cNvPr id="8" name="PA-圆角矩形 3"/>
          <p:cNvSpPr/>
          <p:nvPr>
            <p:custDataLst>
              <p:tags r:id="rId1"/>
            </p:custDataLst>
          </p:nvPr>
        </p:nvSpPr>
        <p:spPr>
          <a:xfrm>
            <a:off x="408533" y="466746"/>
            <a:ext cx="11517725" cy="5950825"/>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base" latinLnBrk="0" hangingPunct="1">
              <a:lnSpc>
                <a:spcPct val="100000"/>
              </a:lnSpc>
              <a:spcBef>
                <a:spcPct val="0"/>
              </a:spcBef>
              <a:spcAft>
                <a:spcPct val="0"/>
              </a:spcAft>
              <a:buClrTx/>
              <a:buSzTx/>
              <a:buFontTx/>
              <a:buNone/>
              <a:defRPr/>
            </a:pPr>
            <a:endPar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1197586" y="491679"/>
            <a:ext cx="5071332" cy="824136"/>
          </a:xfrm>
          <a:prstGeom prst="rect">
            <a:avLst/>
          </a:prstGeom>
        </p:spPr>
        <p:txBody>
          <a:bodyPr wrap="square">
            <a:spAutoFit/>
          </a:bodyPr>
          <a:lstStyle/>
          <a:p>
            <a:pPr marL="0" marR="0" lvl="0" indent="0" algn="l" defTabSz="1218565" rtl="0" eaLnBrk="1" fontAlgn="base" latinLnBrk="0" hangingPunct="1">
              <a:lnSpc>
                <a:spcPct val="200000"/>
              </a:lnSpc>
              <a:spcBef>
                <a:spcPct val="0"/>
              </a:spcBef>
              <a:spcAft>
                <a:spcPct val="0"/>
              </a:spcAft>
              <a:buClr>
                <a:srgbClr val="C00000"/>
              </a:buClr>
              <a:buSzTx/>
              <a:buFontTx/>
              <a:buNone/>
              <a:defRPr/>
            </a:pPr>
            <a:r>
              <a:rPr kumimoji="0" lang="zh-CN" altLang="en-US" sz="2800" b="1" i="0" u="none" strike="noStrike" kern="1200" cap="none" spc="0" normalizeH="0" baseline="0" noProof="0" dirty="0">
                <a:ln>
                  <a:noFill/>
                </a:ln>
                <a:solidFill>
                  <a:srgbClr val="268868">
                    <a:lumMod val="75000"/>
                  </a:srgbClr>
                </a:solidFill>
                <a:effectLst/>
                <a:uLnTx/>
                <a:uFillTx/>
                <a:latin typeface="微软雅黑" panose="020B0503020204020204" pitchFamily="34" charset="-122"/>
                <a:ea typeface="微软雅黑" panose="020B0503020204020204" pitchFamily="34" charset="-122"/>
                <a:cs typeface="+mn-cs"/>
              </a:rPr>
              <a:t>寻求协同支持，完善信息建设</a:t>
            </a:r>
            <a:endParaRPr kumimoji="0" lang="en-US" altLang="zh-CN" sz="2800" b="1" i="0" u="none" strike="noStrike" kern="1200" cap="none" spc="0" normalizeH="0" baseline="0" noProof="0" dirty="0">
              <a:ln>
                <a:noFill/>
              </a:ln>
              <a:solidFill>
                <a:srgbClr val="268868">
                  <a:lumMod val="75000"/>
                </a:srgbClr>
              </a:solidFill>
              <a:effectLst/>
              <a:uLnTx/>
              <a:uFillTx/>
              <a:latin typeface="微软雅黑" panose="020B0503020204020204" pitchFamily="34" charset="-122"/>
              <a:ea typeface="微软雅黑" panose="020B0503020204020204" pitchFamily="34" charset="-122"/>
              <a:cs typeface="+mn-cs"/>
            </a:endParaRPr>
          </a:p>
        </p:txBody>
      </p:sp>
      <p:sp>
        <p:nvSpPr>
          <p:cNvPr id="7" name="矩形 6"/>
          <p:cNvSpPr/>
          <p:nvPr/>
        </p:nvSpPr>
        <p:spPr>
          <a:xfrm>
            <a:off x="1996209" y="1506377"/>
            <a:ext cx="6800974" cy="645160"/>
          </a:xfrm>
          <a:prstGeom prst="rect">
            <a:avLst/>
          </a:prstGeom>
        </p:spPr>
        <p:txBody>
          <a:bodyPr wrap="square">
            <a:spAutoFit/>
          </a:bodyPr>
          <a:lstStyle/>
          <a:p>
            <a:pPr lvl="0" defTabSz="1218565" fontAlgn="base">
              <a:lnSpc>
                <a:spcPct val="150000"/>
              </a:lnSpc>
              <a:spcBef>
                <a:spcPct val="0"/>
              </a:spcBef>
              <a:spcAft>
                <a:spcPct val="0"/>
              </a:spcAft>
              <a:buClr>
                <a:srgbClr val="C00000"/>
              </a:buClr>
            </a:pP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动态信息一次收齐 多部门协同工作、共享信息</a:t>
            </a:r>
          </a:p>
        </p:txBody>
      </p:sp>
      <p:cxnSp>
        <p:nvCxnSpPr>
          <p:cNvPr id="28" name="直接连接符 27"/>
          <p:cNvCxnSpPr/>
          <p:nvPr/>
        </p:nvCxnSpPr>
        <p:spPr>
          <a:xfrm>
            <a:off x="1197586" y="937706"/>
            <a:ext cx="0" cy="4376833"/>
          </a:xfrm>
          <a:prstGeom prst="line">
            <a:avLst/>
          </a:prstGeom>
          <a:ln w="19050">
            <a:solidFill>
              <a:schemeClr val="accent5">
                <a:lumMod val="75000"/>
              </a:schemeClr>
            </a:solidFill>
            <a:prstDash val="sysDash"/>
          </a:ln>
        </p:spPr>
        <p:style>
          <a:lnRef idx="3">
            <a:schemeClr val="accent1"/>
          </a:lnRef>
          <a:fillRef idx="0">
            <a:schemeClr val="accent1"/>
          </a:fillRef>
          <a:effectRef idx="2">
            <a:schemeClr val="accent1"/>
          </a:effectRef>
          <a:fontRef idx="minor">
            <a:schemeClr val="tx1"/>
          </a:fontRef>
        </p:style>
      </p:cxnSp>
      <p:cxnSp>
        <p:nvCxnSpPr>
          <p:cNvPr id="30" name="直接连接符 29"/>
          <p:cNvCxnSpPr/>
          <p:nvPr/>
        </p:nvCxnSpPr>
        <p:spPr>
          <a:xfrm flipH="1">
            <a:off x="733973" y="1411001"/>
            <a:ext cx="5809364" cy="0"/>
          </a:xfrm>
          <a:prstGeom prst="line">
            <a:avLst/>
          </a:prstGeom>
          <a:ln w="19050">
            <a:solidFill>
              <a:schemeClr val="accent5">
                <a:lumMod val="75000"/>
              </a:schemeClr>
            </a:solidFill>
            <a:prstDash val="sysDash"/>
          </a:ln>
        </p:spPr>
        <p:style>
          <a:lnRef idx="3">
            <a:schemeClr val="accent1"/>
          </a:lnRef>
          <a:fillRef idx="0">
            <a:schemeClr val="accent1"/>
          </a:fillRef>
          <a:effectRef idx="2">
            <a:schemeClr val="accent1"/>
          </a:effectRef>
          <a:fontRef idx="minor">
            <a:schemeClr val="tx1"/>
          </a:fontRef>
        </p:style>
      </p:cxnSp>
      <p:pic>
        <p:nvPicPr>
          <p:cNvPr id="10" name="图片 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477192" y="279894"/>
            <a:ext cx="3196176" cy="1220737"/>
          </a:xfrm>
          <a:prstGeom prst="rect">
            <a:avLst/>
          </a:prstGeom>
        </p:spPr>
      </p:pic>
      <p:sp>
        <p:nvSpPr>
          <p:cNvPr id="11" name="AutoShape 66"/>
          <p:cNvSpPr/>
          <p:nvPr/>
        </p:nvSpPr>
        <p:spPr bwMode="auto">
          <a:xfrm>
            <a:off x="1260391" y="2307839"/>
            <a:ext cx="568145" cy="56665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5">
              <a:lumMod val="75000"/>
            </a:schemeClr>
          </a:solidFill>
          <a:ln>
            <a:noFill/>
          </a:ln>
          <a:effectLst/>
        </p:spPr>
        <p:txBody>
          <a:bodyPr lIns="50799" tIns="50799" rIns="50799" bIns="50799" anchor="ctr"/>
          <a:lstStyle/>
          <a:p>
            <a:pPr defTabSz="914400">
              <a:defRPr/>
            </a:pPr>
            <a:endParaRPr lang="es-ES" sz="5800" dirty="0">
              <a:solidFill>
                <a:schemeClr val="accent5">
                  <a:lumMod val="75000"/>
                </a:schemeClr>
              </a:solidFill>
              <a:effectLst>
                <a:outerShdw blurRad="38100" dist="38100" dir="2700000" algn="tl">
                  <a:srgbClr val="000000"/>
                </a:outerShdw>
              </a:effectLst>
              <a:latin typeface="Gill Sans" charset="0"/>
              <a:cs typeface="Gill Sans" charset="0"/>
              <a:sym typeface="Gill Sans" charset="0"/>
            </a:endParaRPr>
          </a:p>
        </p:txBody>
      </p:sp>
      <p:sp>
        <p:nvSpPr>
          <p:cNvPr id="12" name="矩形 11"/>
          <p:cNvSpPr/>
          <p:nvPr/>
        </p:nvSpPr>
        <p:spPr>
          <a:xfrm>
            <a:off x="1996693" y="2157272"/>
            <a:ext cx="8544449" cy="1289905"/>
          </a:xfrm>
          <a:prstGeom prst="rect">
            <a:avLst/>
          </a:prstGeom>
        </p:spPr>
        <p:txBody>
          <a:bodyPr wrap="square">
            <a:spAutoFit/>
          </a:bodyPr>
          <a:lstStyle/>
          <a:p>
            <a:pPr lvl="0" algn="just" defTabSz="1218565" fontAlgn="base">
              <a:lnSpc>
                <a:spcPct val="150000"/>
              </a:lnSpc>
              <a:spcBef>
                <a:spcPct val="0"/>
              </a:spcBef>
              <a:spcAft>
                <a:spcPct val="0"/>
              </a:spcAft>
              <a:buClr>
                <a:srgbClr val="C00000"/>
              </a:buClr>
            </a:pPr>
            <a:r>
              <a:rPr lang="zh-CN" altLang="en-US" b="1" dirty="0">
                <a:solidFill>
                  <a:srgbClr val="268868">
                    <a:lumMod val="75000"/>
                  </a:srgbClr>
                </a:solidFill>
                <a:latin typeface="微软雅黑" panose="020B0503020204020204" pitchFamily="34" charset="-122"/>
                <a:ea typeface="微软雅黑" panose="020B0503020204020204" pitchFamily="34" charset="-122"/>
                <a:cs typeface="微软雅黑" panose="020B0503020204020204" pitchFamily="34" charset="-122"/>
              </a:rPr>
              <a:t>科研成果年度统计，</a:t>
            </a:r>
            <a:r>
              <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教师每年只需填报一次。</a:t>
            </a:r>
            <a:endParaRPr kumimoji="0" lang="en-US" altLang="zh-CN"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lvl="0" algn="just" defTabSz="1218565" fontAlgn="base">
              <a:lnSpc>
                <a:spcPct val="150000"/>
              </a:lnSpc>
              <a:spcBef>
                <a:spcPct val="0"/>
              </a:spcBef>
              <a:spcAft>
                <a:spcPct val="0"/>
              </a:spcAft>
              <a:buClr>
                <a:srgbClr val="C00000"/>
              </a:buClr>
            </a:pP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人事办</a:t>
            </a:r>
            <a:r>
              <a:rPr lang="zh-CN" altLang="en-US" b="1" dirty="0">
                <a:solidFill>
                  <a:srgbClr val="268868">
                    <a:lumMod val="75000"/>
                  </a:srgbClr>
                </a:solidFill>
                <a:latin typeface="微软雅黑" panose="020B0503020204020204" pitchFamily="34" charset="-122"/>
                <a:ea typeface="微软雅黑" panose="020B0503020204020204" pitchFamily="34" charset="-122"/>
                <a:cs typeface="微软雅黑" panose="020B0503020204020204" pitchFamily="34" charset="-122"/>
              </a:rPr>
              <a:t>提供</a:t>
            </a:r>
            <a:r>
              <a:rPr lang="en-US" altLang="zh-CN" b="1" dirty="0">
                <a:solidFill>
                  <a:srgbClr val="268868">
                    <a:lumMod val="75000"/>
                  </a:srgbClr>
                </a:solidFill>
                <a:latin typeface="微软雅黑" panose="020B0503020204020204" pitchFamily="34" charset="-122"/>
                <a:ea typeface="微软雅黑" panose="020B0503020204020204" pitchFamily="34" charset="-122"/>
                <a:cs typeface="微软雅黑" panose="020B0503020204020204" pitchFamily="34" charset="-122"/>
              </a:rPr>
              <a:t>2016-2021</a:t>
            </a:r>
            <a:r>
              <a:rPr lang="zh-CN" altLang="en-US" b="1" dirty="0">
                <a:solidFill>
                  <a:srgbClr val="268868">
                    <a:lumMod val="75000"/>
                  </a:srgbClr>
                </a:solidFill>
                <a:latin typeface="微软雅黑" panose="020B0503020204020204" pitchFamily="34" charset="-122"/>
                <a:ea typeface="微软雅黑" panose="020B0503020204020204" pitchFamily="34" charset="-122"/>
                <a:cs typeface="微软雅黑" panose="020B0503020204020204" pitchFamily="34" charset="-122"/>
              </a:rPr>
              <a:t>年度考核表，由</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学科秘书</a:t>
            </a:r>
            <a:r>
              <a:rPr lang="zh-CN" altLang="en-US" b="1" dirty="0">
                <a:solidFill>
                  <a:srgbClr val="268868">
                    <a:lumMod val="75000"/>
                  </a:srgbClr>
                </a:solidFill>
                <a:latin typeface="微软雅黑" panose="020B0503020204020204" pitchFamily="34" charset="-122"/>
                <a:ea typeface="微软雅黑" panose="020B0503020204020204" pitchFamily="34" charset="-122"/>
                <a:cs typeface="微软雅黑" panose="020B0503020204020204" pitchFamily="34" charset="-122"/>
              </a:rPr>
              <a:t>按专著、译著、编著、教材、论文、咨政报告等分类统计，</a:t>
            </a:r>
            <a:r>
              <a:rPr kumimoji="0" lang="zh-CN" altLang="en-US" sz="1800" b="1" i="0" u="none" strike="noStrike" kern="1200" cap="none" spc="0" normalizeH="0" baseline="0" noProof="0" dirty="0">
                <a:ln>
                  <a:noFill/>
                </a:ln>
                <a:solidFill>
                  <a:srgbClr val="268868">
                    <a:lumMod val="7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形成科研成果清单</a:t>
            </a:r>
            <a:r>
              <a:rPr lang="zh-CN" altLang="en-US" b="1" dirty="0">
                <a:solidFill>
                  <a:srgbClr val="268868">
                    <a:lumMod val="75000"/>
                  </a:srgbClr>
                </a:solidFill>
                <a:latin typeface="微软雅黑" panose="020B0503020204020204" pitchFamily="34" charset="-122"/>
                <a:ea typeface="微软雅黑" panose="020B0503020204020204" pitchFamily="34" charset="-122"/>
                <a:cs typeface="微软雅黑" panose="020B0503020204020204" pitchFamily="34" charset="-122"/>
              </a:rPr>
              <a:t>，交由</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科研办</a:t>
            </a:r>
            <a:r>
              <a:rPr lang="zh-CN" altLang="en-US" b="1" dirty="0">
                <a:solidFill>
                  <a:srgbClr val="268868">
                    <a:lumMod val="75000"/>
                  </a:srgbClr>
                </a:solidFill>
                <a:latin typeface="微软雅黑" panose="020B0503020204020204" pitchFamily="34" charset="-122"/>
                <a:ea typeface="微软雅黑" panose="020B0503020204020204" pitchFamily="34" charset="-122"/>
                <a:cs typeface="微软雅黑" panose="020B0503020204020204" pitchFamily="34" charset="-122"/>
              </a:rPr>
              <a:t>汇总、核查。</a:t>
            </a:r>
            <a:endParaRPr kumimoji="0" lang="en-US" altLang="zh-CN" sz="1800" b="1" i="0" u="none" strike="noStrike" kern="1200" cap="none" spc="0" normalizeH="0" baseline="0" noProof="0" dirty="0">
              <a:ln>
                <a:noFill/>
              </a:ln>
              <a:solidFill>
                <a:srgbClr val="268868">
                  <a:lumMod val="7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AutoShape 66"/>
          <p:cNvSpPr/>
          <p:nvPr/>
        </p:nvSpPr>
        <p:spPr bwMode="auto">
          <a:xfrm>
            <a:off x="1249008" y="4171695"/>
            <a:ext cx="568145" cy="56665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5">
              <a:lumMod val="75000"/>
            </a:schemeClr>
          </a:solidFill>
          <a:ln>
            <a:noFill/>
          </a:ln>
          <a:effectLst/>
        </p:spPr>
        <p:txBody>
          <a:bodyPr lIns="50799" tIns="50799" rIns="50799" bIns="50799" anchor="ctr"/>
          <a:lstStyle/>
          <a:p>
            <a:pPr defTabSz="914400">
              <a:defRPr/>
            </a:pPr>
            <a:endParaRPr lang="es-ES" sz="5800" dirty="0">
              <a:solidFill>
                <a:schemeClr val="accent5">
                  <a:lumMod val="75000"/>
                </a:schemeClr>
              </a:solidFill>
              <a:effectLst>
                <a:outerShdw blurRad="38100" dist="38100" dir="2700000" algn="tl">
                  <a:srgbClr val="000000"/>
                </a:outerShdw>
              </a:effectLst>
              <a:latin typeface="Gill Sans" charset="0"/>
              <a:cs typeface="Gill Sans" charset="0"/>
              <a:sym typeface="Gill Sans" charset="0"/>
            </a:endParaRPr>
          </a:p>
        </p:txBody>
      </p:sp>
      <p:sp>
        <p:nvSpPr>
          <p:cNvPr id="14" name="矩形 13"/>
          <p:cNvSpPr/>
          <p:nvPr/>
        </p:nvSpPr>
        <p:spPr>
          <a:xfrm>
            <a:off x="1996693" y="4057013"/>
            <a:ext cx="9171190" cy="1753235"/>
          </a:xfrm>
          <a:prstGeom prst="rect">
            <a:avLst/>
          </a:prstGeom>
        </p:spPr>
        <p:txBody>
          <a:bodyPr wrap="square">
            <a:spAutoFit/>
          </a:bodyPr>
          <a:lstStyle/>
          <a:p>
            <a:pPr algn="just">
              <a:lnSpc>
                <a:spcPct val="150000"/>
              </a:lnSpc>
            </a:pPr>
            <a:r>
              <a:rPr lang="zh-CN" altLang="en-US" b="1" dirty="0">
                <a:solidFill>
                  <a:srgbClr val="268868">
                    <a:lumMod val="75000"/>
                  </a:srgbClr>
                </a:solidFill>
                <a:latin typeface="微软雅黑" panose="020B0503020204020204" pitchFamily="34" charset="-122"/>
                <a:ea typeface="微软雅黑" panose="020B0503020204020204" pitchFamily="34" charset="-122"/>
                <a:cs typeface="微软雅黑" panose="020B0503020204020204" pitchFamily="34" charset="-122"/>
              </a:rPr>
              <a:t>优化</a:t>
            </a:r>
            <a:r>
              <a:rPr lang="zh-CN" altLang="zh-CN" b="1" dirty="0">
                <a:solidFill>
                  <a:srgbClr val="268868">
                    <a:lumMod val="75000"/>
                  </a:srgbClr>
                </a:solidFill>
                <a:latin typeface="微软雅黑" panose="020B0503020204020204" pitchFamily="34" charset="-122"/>
                <a:ea typeface="微软雅黑" panose="020B0503020204020204" pitchFamily="34" charset="-122"/>
                <a:cs typeface="微软雅黑" panose="020B0503020204020204" pitchFamily="34" charset="-122"/>
              </a:rPr>
              <a:t>学院网络化形象宣传平台</a:t>
            </a:r>
            <a:r>
              <a:rPr lang="en-US" altLang="zh-CN" b="1" dirty="0">
                <a:solidFill>
                  <a:srgbClr val="268868">
                    <a:lumMod val="75000"/>
                  </a:srgb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明确首页分类，凸显人才队伍，展示学术风貌</a:t>
            </a:r>
            <a:endParaRPr lang="en-US"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lvl="0" algn="just">
              <a:lnSpc>
                <a:spcPct val="150000"/>
              </a:lnSpc>
            </a:pPr>
            <a:r>
              <a:rPr lang="zh-CN" altLang="zh-CN" b="1" dirty="0">
                <a:solidFill>
                  <a:srgbClr val="268868">
                    <a:lumMod val="75000"/>
                  </a:srgbClr>
                </a:solidFill>
                <a:latin typeface="微软雅黑" panose="020B0503020204020204" pitchFamily="34" charset="-122"/>
                <a:ea typeface="微软雅黑" panose="020B0503020204020204" pitchFamily="34" charset="-122"/>
                <a:cs typeface="微软雅黑" panose="020B0503020204020204" pitchFamily="34" charset="-122"/>
              </a:rPr>
              <a:t>目前师资队伍</a:t>
            </a:r>
            <a:r>
              <a:rPr lang="zh-CN" altLang="zh-CN"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版块属于次版块，较为隐蔽</a:t>
            </a:r>
            <a:r>
              <a:rPr lang="zh-CN" altLang="en-US"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b="1" dirty="0">
                <a:solidFill>
                  <a:srgbClr val="268868">
                    <a:lumMod val="75000"/>
                  </a:srgbClr>
                </a:solidFill>
                <a:latin typeface="微软雅黑" panose="020B0503020204020204" pitchFamily="34" charset="-122"/>
                <a:ea typeface="微软雅黑" panose="020B0503020204020204" pitchFamily="34" charset="-122"/>
                <a:cs typeface="微软雅黑" panose="020B0503020204020204" pitchFamily="34" charset="-122"/>
              </a:rPr>
              <a:t>考虑将</a:t>
            </a:r>
            <a:r>
              <a:rPr lang="zh-CN"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人才队伍介绍部分放置首页</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b="1" dirty="0">
                <a:solidFill>
                  <a:srgbClr val="268868">
                    <a:lumMod val="75000"/>
                  </a:srgbClr>
                </a:solidFill>
                <a:latin typeface="微软雅黑" panose="020B0503020204020204" pitchFamily="34" charset="-122"/>
                <a:ea typeface="微软雅黑" panose="020B0503020204020204" pitchFamily="34" charset="-122"/>
                <a:cs typeface="微软雅黑" panose="020B0503020204020204" pitchFamily="34" charset="-122"/>
              </a:rPr>
              <a:t>同时，对</a:t>
            </a:r>
            <a:r>
              <a:rPr lang="zh-CN"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人才队伍下设版块进行调整</a:t>
            </a:r>
            <a:r>
              <a:rPr lang="zh-CN" altLang="zh-CN" b="1" dirty="0">
                <a:solidFill>
                  <a:srgbClr val="268868">
                    <a:lumMod val="75000"/>
                  </a:srgbClr>
                </a:solidFill>
                <a:latin typeface="微软雅黑" panose="020B0503020204020204" pitchFamily="34" charset="-122"/>
                <a:ea typeface="微软雅黑" panose="020B0503020204020204" pitchFamily="34" charset="-122"/>
                <a:cs typeface="微软雅黑" panose="020B0503020204020204" pitchFamily="34" charset="-122"/>
              </a:rPr>
              <a:t>，满足学院各教师向社会、学界、学生展现学术成就、吸引优秀的人才的需求。</a:t>
            </a: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b="19011"/>
          <a:stretch>
            <a:fillRect/>
          </a:stretch>
        </p:blipFill>
        <p:spPr>
          <a:xfrm>
            <a:off x="823" y="0"/>
            <a:ext cx="12190355" cy="6884318"/>
          </a:xfrm>
          <a:prstGeom prst="rect">
            <a:avLst/>
          </a:prstGeom>
        </p:spPr>
      </p:pic>
      <p:sp>
        <p:nvSpPr>
          <p:cNvPr id="4" name="PA-圆角矩形 3"/>
          <p:cNvSpPr/>
          <p:nvPr>
            <p:custDataLst>
              <p:tags r:id="rId2"/>
            </p:custDataLst>
          </p:nvPr>
        </p:nvSpPr>
        <p:spPr>
          <a:xfrm>
            <a:off x="414960" y="1546697"/>
            <a:ext cx="11517725" cy="4742279"/>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r>
              <a:rPr lang="en-US" altLang="zh-CN" sz="3200" b="1">
                <a:solidFill>
                  <a:prstClr val="white"/>
                </a:solidFill>
                <a:latin typeface="微软雅黑" panose="020B0503020204020204" pitchFamily="34" charset="-122"/>
                <a:ea typeface="微软雅黑" panose="020B0503020204020204" pitchFamily="34" charset="-122"/>
              </a:rPr>
              <a:t>14</a:t>
            </a:r>
            <a:endParaRPr lang="zh-CN" altLang="en-US" sz="3200" b="1" dirty="0">
              <a:solidFill>
                <a:prstClr val="white"/>
              </a:solidFill>
              <a:latin typeface="微软雅黑" panose="020B0503020204020204" pitchFamily="34" charset="-122"/>
              <a:ea typeface="微软雅黑" panose="020B0503020204020204" pitchFamily="34" charset="-122"/>
            </a:endParaRPr>
          </a:p>
        </p:txBody>
      </p:sp>
      <p:pic>
        <p:nvPicPr>
          <p:cNvPr id="7" name="ECB019B1-382A-4266-B25C-5B523AA43C14-1" descr="wpp"/>
          <p:cNvPicPr>
            <a:picLocks noChangeAspect="1"/>
          </p:cNvPicPr>
          <p:nvPr/>
        </p:nvPicPr>
        <p:blipFill>
          <a:blip r:embed="rId5"/>
          <a:stretch>
            <a:fillRect/>
          </a:stretch>
        </p:blipFill>
        <p:spPr>
          <a:xfrm>
            <a:off x="116732" y="1225685"/>
            <a:ext cx="11815953" cy="4464996"/>
          </a:xfrm>
          <a:prstGeom prst="rect">
            <a:avLst/>
          </a:prstGeom>
        </p:spPr>
      </p:pic>
      <p:sp>
        <p:nvSpPr>
          <p:cNvPr id="5" name="矩形 4"/>
          <p:cNvSpPr/>
          <p:nvPr/>
        </p:nvSpPr>
        <p:spPr>
          <a:xfrm>
            <a:off x="414960" y="350004"/>
            <a:ext cx="11633634" cy="954107"/>
          </a:xfrm>
          <a:prstGeom prst="rect">
            <a:avLst/>
          </a:prstGeom>
          <a:solidFill>
            <a:schemeClr val="bg1"/>
          </a:solidFill>
        </p:spPr>
        <p:txBody>
          <a:bodyPr wrap="square">
            <a:spAutoFit/>
          </a:bodyPr>
          <a:lstStyle/>
          <a:p>
            <a:pPr defTabSz="1218565" fontAlgn="base">
              <a:lnSpc>
                <a:spcPct val="200000"/>
              </a:lnSpc>
              <a:spcBef>
                <a:spcPct val="0"/>
              </a:spcBef>
              <a:spcAft>
                <a:spcPct val="0"/>
              </a:spcAft>
              <a:buClr>
                <a:srgbClr val="C00000"/>
              </a:buClr>
            </a:pPr>
            <a:r>
              <a:rPr lang="zh-CN" altLang="en-US" sz="2800" b="1" dirty="0">
                <a:solidFill>
                  <a:schemeClr val="accent5">
                    <a:lumMod val="75000"/>
                  </a:schemeClr>
                </a:solidFill>
                <a:latin typeface="微软雅黑" panose="020B0503020204020204" pitchFamily="34" charset="-122"/>
                <a:ea typeface="微软雅黑" panose="020B0503020204020204" pitchFamily="34" charset="-122"/>
              </a:rPr>
              <a:t>外院官网人才队伍架构草图</a:t>
            </a:r>
            <a:endParaRPr lang="en-US" altLang="zh-CN" sz="2800" b="1" dirty="0">
              <a:solidFill>
                <a:schemeClr val="accent5">
                  <a:lumMod val="75000"/>
                </a:scheme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995189" y="83946"/>
            <a:ext cx="3196176" cy="1220737"/>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8">
            <a:extLst>
              <a:ext uri="{28A0092B-C50C-407E-A947-70E740481C1C}">
                <a14:useLocalDpi xmlns:a14="http://schemas.microsoft.com/office/drawing/2010/main" val="0"/>
              </a:ext>
            </a:extLst>
          </a:blip>
          <a:srcRect b="19011"/>
          <a:stretch>
            <a:fillRect/>
          </a:stretch>
        </p:blipFill>
        <p:spPr>
          <a:xfrm>
            <a:off x="823" y="0"/>
            <a:ext cx="12190355" cy="6884318"/>
          </a:xfrm>
          <a:prstGeom prst="rect">
            <a:avLst/>
          </a:prstGeom>
        </p:spPr>
      </p:pic>
      <p:sp>
        <p:nvSpPr>
          <p:cNvPr id="33" name="PA-圆角矩形 3"/>
          <p:cNvSpPr/>
          <p:nvPr>
            <p:custDataLst>
              <p:tags r:id="rId2"/>
            </p:custDataLst>
          </p:nvPr>
        </p:nvSpPr>
        <p:spPr>
          <a:xfrm>
            <a:off x="340467" y="0"/>
            <a:ext cx="11566187" cy="6741268"/>
          </a:xfrm>
          <a:prstGeom prst="roundRect">
            <a:avLst>
              <a:gd name="adj" fmla="val 151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r>
              <a:rPr lang="en-US" altLang="zh-CN" sz="3200" b="1">
                <a:solidFill>
                  <a:prstClr val="white"/>
                </a:solidFill>
                <a:latin typeface="微软雅黑" panose="020B0503020204020204" pitchFamily="34" charset="-122"/>
                <a:ea typeface="微软雅黑" panose="020B0503020204020204" pitchFamily="34" charset="-122"/>
              </a:rPr>
              <a:t>14</a:t>
            </a:r>
            <a:endParaRPr lang="zh-CN" altLang="en-US" sz="3200" b="1" dirty="0">
              <a:solidFill>
                <a:prstClr val="white"/>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608400" y="741750"/>
            <a:ext cx="10969200" cy="705600"/>
          </a:xfrm>
          <a:ln>
            <a:solidFill>
              <a:schemeClr val="tx1"/>
            </a:solidFill>
            <a:prstDash val="sysDot"/>
          </a:ln>
        </p:spPr>
        <p:txBody>
          <a:bodyPr>
            <a:noAutofit/>
          </a:bodyPr>
          <a:lstStyle/>
          <a:p>
            <a:pPr algn="dist">
              <a:lnSpc>
                <a:spcPct val="150000"/>
              </a:lnSpc>
            </a:pPr>
            <a:r>
              <a:rPr lang="zh-CN" altLang="en-US" sz="1400" b="1" u="sng"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阿拉伯语系</a:t>
            </a:r>
            <a:r>
              <a:rPr lang="en-US" altLang="zh-CN" sz="1400"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u="sng"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朝（韩）语系</a:t>
            </a:r>
            <a:r>
              <a:rPr lang="en-US" altLang="zh-CN" sz="1400"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u="sng"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德语系</a:t>
            </a:r>
            <a:r>
              <a:rPr lang="en-US" altLang="zh-CN" sz="1400"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u="sng"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东南亚系</a:t>
            </a:r>
            <a:r>
              <a:rPr lang="en-US" altLang="zh-CN" sz="1400"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u="sng"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俄语系</a:t>
            </a:r>
            <a:r>
              <a:rPr lang="en-US" altLang="zh-CN" sz="1400"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u="sng"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法语系</a:t>
            </a:r>
            <a:r>
              <a:rPr lang="en-US" altLang="zh-CN" sz="1400"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u="sng"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南亚系</a:t>
            </a:r>
            <a:r>
              <a:rPr lang="en-US" altLang="zh-CN" sz="1400"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u="sng"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日语系</a:t>
            </a:r>
            <a:r>
              <a:rPr lang="en-US" altLang="zh-CN" sz="1400"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u="sng"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西葡意语系</a:t>
            </a:r>
            <a:r>
              <a:rPr lang="en-US" altLang="zh-CN" sz="1400"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u="sng"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西亚系</a:t>
            </a:r>
            <a:r>
              <a:rPr lang="en-US" altLang="zh-CN" sz="1400"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br>
              <a:rPr lang="zh-CN" altLang="en-US" sz="1400"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br>
            <a:r>
              <a:rPr lang="zh-CN" altLang="en-US" sz="1400" b="1" u="sng"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亚非系</a:t>
            </a:r>
            <a:r>
              <a:rPr lang="en-US" altLang="zh-CN" sz="1400"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u="sng"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英语系</a:t>
            </a:r>
            <a:r>
              <a:rPr lang="en-US" altLang="zh-CN" sz="1400"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u="sng"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外国语言学及应用语言学研究所</a:t>
            </a:r>
            <a:r>
              <a:rPr lang="en-US" altLang="zh-CN" sz="1400"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u="sng"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世界文学研究所</a:t>
            </a:r>
            <a:r>
              <a:rPr lang="en-US" altLang="zh-CN" sz="1400"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u="sng"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语言中心</a:t>
            </a:r>
            <a:r>
              <a:rPr lang="en-US" altLang="zh-CN" sz="1400"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1" u="sng"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国别和区域研究</a:t>
            </a:r>
          </a:p>
        </p:txBody>
      </p:sp>
      <p:grpSp>
        <p:nvGrpSpPr>
          <p:cNvPr id="7" name="组合 6"/>
          <p:cNvGrpSpPr/>
          <p:nvPr/>
        </p:nvGrpSpPr>
        <p:grpSpPr>
          <a:xfrm>
            <a:off x="694055" y="2327910"/>
            <a:ext cx="4615180" cy="1795780"/>
            <a:chOff x="1093" y="2462"/>
            <a:chExt cx="7268" cy="2828"/>
          </a:xfrm>
        </p:grpSpPr>
        <p:sp>
          <p:nvSpPr>
            <p:cNvPr id="4" name="矩形 3"/>
            <p:cNvSpPr/>
            <p:nvPr/>
          </p:nvSpPr>
          <p:spPr>
            <a:xfrm>
              <a:off x="1093" y="2462"/>
              <a:ext cx="7268" cy="282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custDataLst>
                <p:tags r:id="rId6"/>
              </p:custDataLst>
            </p:nvPr>
          </p:nvPicPr>
          <p:blipFill>
            <a:blip r:embed="rId9">
              <a:grayscl/>
            </a:blip>
            <a:stretch>
              <a:fillRect/>
            </a:stretch>
          </p:blipFill>
          <p:spPr>
            <a:xfrm>
              <a:off x="1405" y="2779"/>
              <a:ext cx="1699" cy="2194"/>
            </a:xfrm>
            <a:prstGeom prst="rect">
              <a:avLst/>
            </a:prstGeom>
          </p:spPr>
        </p:pic>
        <p:sp>
          <p:nvSpPr>
            <p:cNvPr id="6" name="文本框 5"/>
            <p:cNvSpPr txBox="1"/>
            <p:nvPr/>
          </p:nvSpPr>
          <p:spPr>
            <a:xfrm>
              <a:off x="3463" y="2713"/>
              <a:ext cx="4581" cy="2325"/>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姓</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名：</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XXXXX</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职</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  称：教授</a:t>
              </a:r>
            </a:p>
            <a:p>
              <a:pPr>
                <a:lnSpc>
                  <a:spcPct val="150000"/>
                </a:lnSpc>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导师类别：博士研究生导师</a:t>
              </a:r>
            </a:p>
            <a:p>
              <a:pPr>
                <a:lnSpc>
                  <a:spcPct val="150000"/>
                </a:lnSpc>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研究方向：</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XXXXXX</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联系方式：</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XXXXXX</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@pku.edu.cn</a:t>
              </a:r>
            </a:p>
          </p:txBody>
        </p:sp>
      </p:grpSp>
      <p:grpSp>
        <p:nvGrpSpPr>
          <p:cNvPr id="8" name="组合 7"/>
          <p:cNvGrpSpPr/>
          <p:nvPr/>
        </p:nvGrpSpPr>
        <p:grpSpPr>
          <a:xfrm>
            <a:off x="5889625" y="2327910"/>
            <a:ext cx="4615180" cy="1795780"/>
            <a:chOff x="1093" y="2462"/>
            <a:chExt cx="7268" cy="2828"/>
          </a:xfrm>
        </p:grpSpPr>
        <p:sp>
          <p:nvSpPr>
            <p:cNvPr id="9" name="矩形 8"/>
            <p:cNvSpPr/>
            <p:nvPr/>
          </p:nvSpPr>
          <p:spPr>
            <a:xfrm>
              <a:off x="1093" y="2462"/>
              <a:ext cx="7268" cy="282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custDataLst>
                <p:tags r:id="rId5"/>
              </p:custDataLst>
            </p:nvPr>
          </p:nvPicPr>
          <p:blipFill>
            <a:blip r:embed="rId9">
              <a:grayscl/>
            </a:blip>
            <a:stretch>
              <a:fillRect/>
            </a:stretch>
          </p:blipFill>
          <p:spPr>
            <a:xfrm>
              <a:off x="1405" y="2779"/>
              <a:ext cx="1699" cy="2194"/>
            </a:xfrm>
            <a:prstGeom prst="rect">
              <a:avLst/>
            </a:prstGeom>
          </p:spPr>
        </p:pic>
        <p:sp>
          <p:nvSpPr>
            <p:cNvPr id="11" name="文本框 10"/>
            <p:cNvSpPr txBox="1"/>
            <p:nvPr/>
          </p:nvSpPr>
          <p:spPr>
            <a:xfrm>
              <a:off x="3463" y="2713"/>
              <a:ext cx="4581" cy="2325"/>
            </a:xfrm>
            <a:prstGeom prst="rect">
              <a:avLst/>
            </a:prstGeom>
            <a:noFill/>
          </p:spPr>
          <p:txBody>
            <a:bodyPr wrap="square" rtlCol="0">
              <a:spAutoFit/>
            </a:bodyPr>
            <a:lstStyle/>
            <a:p>
              <a:pPr>
                <a:lnSpc>
                  <a:spcPct val="150000"/>
                </a:lnSpc>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姓</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名：</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XXXXX</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职</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  称：教授</a:t>
              </a:r>
            </a:p>
            <a:p>
              <a:pPr>
                <a:lnSpc>
                  <a:spcPct val="150000"/>
                </a:lnSpc>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导师类别：博士研究生导师</a:t>
              </a:r>
            </a:p>
            <a:p>
              <a:pPr>
                <a:lnSpc>
                  <a:spcPct val="150000"/>
                </a:lnSpc>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研究方向：</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XXXXXX</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联系方式：</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XXXXXX</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@pku.edu.cn</a:t>
              </a:r>
            </a:p>
          </p:txBody>
        </p:sp>
      </p:grpSp>
      <p:grpSp>
        <p:nvGrpSpPr>
          <p:cNvPr id="12" name="组合 11"/>
          <p:cNvGrpSpPr/>
          <p:nvPr/>
        </p:nvGrpSpPr>
        <p:grpSpPr>
          <a:xfrm>
            <a:off x="694055" y="4624070"/>
            <a:ext cx="4615180" cy="1795780"/>
            <a:chOff x="1093" y="2462"/>
            <a:chExt cx="7268" cy="2828"/>
          </a:xfrm>
        </p:grpSpPr>
        <p:sp>
          <p:nvSpPr>
            <p:cNvPr id="13" name="矩形 12"/>
            <p:cNvSpPr/>
            <p:nvPr/>
          </p:nvSpPr>
          <p:spPr>
            <a:xfrm>
              <a:off x="1093" y="2462"/>
              <a:ext cx="7268" cy="282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custDataLst>
                <p:tags r:id="rId4"/>
              </p:custDataLst>
            </p:nvPr>
          </p:nvPicPr>
          <p:blipFill>
            <a:blip r:embed="rId9">
              <a:grayscl/>
            </a:blip>
            <a:stretch>
              <a:fillRect/>
            </a:stretch>
          </p:blipFill>
          <p:spPr>
            <a:xfrm>
              <a:off x="1405" y="2779"/>
              <a:ext cx="1699" cy="2194"/>
            </a:xfrm>
            <a:prstGeom prst="rect">
              <a:avLst/>
            </a:prstGeom>
          </p:spPr>
        </p:pic>
        <p:sp>
          <p:nvSpPr>
            <p:cNvPr id="15" name="文本框 14"/>
            <p:cNvSpPr txBox="1"/>
            <p:nvPr/>
          </p:nvSpPr>
          <p:spPr>
            <a:xfrm>
              <a:off x="3463" y="2713"/>
              <a:ext cx="4581" cy="2325"/>
            </a:xfrm>
            <a:prstGeom prst="rect">
              <a:avLst/>
            </a:prstGeom>
            <a:noFill/>
          </p:spPr>
          <p:txBody>
            <a:bodyPr wrap="square" rtlCol="0">
              <a:spAutoFit/>
            </a:bodyPr>
            <a:lstStyle/>
            <a:p>
              <a:pPr>
                <a:lnSpc>
                  <a:spcPct val="150000"/>
                </a:lnSpc>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姓</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名：</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XXXXX</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职</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  称：教授</a:t>
              </a:r>
            </a:p>
            <a:p>
              <a:pPr>
                <a:lnSpc>
                  <a:spcPct val="150000"/>
                </a:lnSpc>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导师类别：博士研究生导师</a:t>
              </a:r>
            </a:p>
            <a:p>
              <a:pPr>
                <a:lnSpc>
                  <a:spcPct val="150000"/>
                </a:lnSpc>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研究方向：</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XXXXXX</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联系方式：</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XXXXXX</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@pku.edu.cn</a:t>
              </a:r>
            </a:p>
          </p:txBody>
        </p:sp>
      </p:grpSp>
      <p:grpSp>
        <p:nvGrpSpPr>
          <p:cNvPr id="16" name="组合 15"/>
          <p:cNvGrpSpPr/>
          <p:nvPr/>
        </p:nvGrpSpPr>
        <p:grpSpPr>
          <a:xfrm>
            <a:off x="5889625" y="4624070"/>
            <a:ext cx="4615180" cy="1795780"/>
            <a:chOff x="1093" y="2462"/>
            <a:chExt cx="7268" cy="2828"/>
          </a:xfrm>
        </p:grpSpPr>
        <p:sp>
          <p:nvSpPr>
            <p:cNvPr id="17" name="矩形 16"/>
            <p:cNvSpPr/>
            <p:nvPr/>
          </p:nvSpPr>
          <p:spPr>
            <a:xfrm>
              <a:off x="1093" y="2462"/>
              <a:ext cx="7268" cy="282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custDataLst>
                <p:tags r:id="rId3"/>
              </p:custDataLst>
            </p:nvPr>
          </p:nvPicPr>
          <p:blipFill>
            <a:blip r:embed="rId9">
              <a:grayscl/>
            </a:blip>
            <a:stretch>
              <a:fillRect/>
            </a:stretch>
          </p:blipFill>
          <p:spPr>
            <a:xfrm>
              <a:off x="1405" y="2779"/>
              <a:ext cx="1699" cy="2194"/>
            </a:xfrm>
            <a:prstGeom prst="rect">
              <a:avLst/>
            </a:prstGeom>
          </p:spPr>
        </p:pic>
        <p:sp>
          <p:nvSpPr>
            <p:cNvPr id="19" name="文本框 18"/>
            <p:cNvSpPr txBox="1"/>
            <p:nvPr/>
          </p:nvSpPr>
          <p:spPr>
            <a:xfrm>
              <a:off x="3463" y="2713"/>
              <a:ext cx="4581" cy="2325"/>
            </a:xfrm>
            <a:prstGeom prst="rect">
              <a:avLst/>
            </a:prstGeom>
            <a:noFill/>
          </p:spPr>
          <p:txBody>
            <a:bodyPr wrap="square" rtlCol="0">
              <a:spAutoFit/>
            </a:bodyPr>
            <a:lstStyle/>
            <a:p>
              <a:pPr>
                <a:lnSpc>
                  <a:spcPct val="150000"/>
                </a:lnSpc>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姓</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名：</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XXXXX</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职</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  称：教授</a:t>
              </a:r>
            </a:p>
            <a:p>
              <a:pPr>
                <a:lnSpc>
                  <a:spcPct val="150000"/>
                </a:lnSpc>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导师类别：博士研究生导师</a:t>
              </a:r>
            </a:p>
            <a:p>
              <a:pPr>
                <a:lnSpc>
                  <a:spcPct val="150000"/>
                </a:lnSpc>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研究方向：</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XXXXXX</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联系方式：</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XXXXXX</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@pku.edu.cn</a:t>
              </a:r>
            </a:p>
          </p:txBody>
        </p:sp>
      </p:grpSp>
      <p:sp>
        <p:nvSpPr>
          <p:cNvPr id="21" name="文本框 20"/>
          <p:cNvSpPr txBox="1"/>
          <p:nvPr/>
        </p:nvSpPr>
        <p:spPr>
          <a:xfrm>
            <a:off x="622935" y="1642110"/>
            <a:ext cx="2482215" cy="368300"/>
          </a:xfrm>
          <a:prstGeom prst="rect">
            <a:avLst/>
          </a:prstGeom>
          <a:noFill/>
        </p:spPr>
        <p:txBody>
          <a:bodyPr wrap="square" rtlCol="0">
            <a:spAutoFit/>
          </a:bodyPr>
          <a:lstStyle/>
          <a:p>
            <a:r>
              <a:rPr lang="en-US" altLang="zh-CN"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XXXX</a:t>
            </a:r>
            <a:r>
              <a:rPr lang="zh-CN" altLang="en-US"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系</a:t>
            </a:r>
          </a:p>
        </p:txBody>
      </p:sp>
      <p:sp>
        <p:nvSpPr>
          <p:cNvPr id="27" name="文本框 26"/>
          <p:cNvSpPr txBox="1"/>
          <p:nvPr/>
        </p:nvSpPr>
        <p:spPr>
          <a:xfrm>
            <a:off x="4783427" y="-3754"/>
            <a:ext cx="2625144"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3200" b="1" dirty="0">
                <a:solidFill>
                  <a:schemeClr val="accent5">
                    <a:lumMod val="75000"/>
                  </a:schemeClr>
                </a:solidFill>
                <a:latin typeface="Arial" panose="020B0604020202020204" pitchFamily="34" charset="0"/>
                <a:cs typeface="+mn-ea"/>
                <a:sym typeface="Arial" panose="020B0604020202020204" pitchFamily="34" charset="0"/>
              </a:rPr>
              <a:t>在职教师</a:t>
            </a:r>
          </a:p>
        </p:txBody>
      </p:sp>
      <p:grpSp>
        <p:nvGrpSpPr>
          <p:cNvPr id="28" name="组合 27"/>
          <p:cNvGrpSpPr/>
          <p:nvPr/>
        </p:nvGrpSpPr>
        <p:grpSpPr>
          <a:xfrm>
            <a:off x="5685630" y="663818"/>
            <a:ext cx="823914" cy="62804"/>
            <a:chOff x="5685630" y="1095375"/>
            <a:chExt cx="823914" cy="62804"/>
          </a:xfrm>
        </p:grpSpPr>
        <p:cxnSp>
          <p:nvCxnSpPr>
            <p:cNvPr id="29" name="直接连接符 28"/>
            <p:cNvCxnSpPr/>
            <p:nvPr/>
          </p:nvCxnSpPr>
          <p:spPr>
            <a:xfrm>
              <a:off x="5969000" y="1095375"/>
              <a:ext cx="257175" cy="0"/>
            </a:xfrm>
            <a:prstGeom prst="line">
              <a:avLst/>
            </a:prstGeom>
            <a:ln w="28575">
              <a:solidFill>
                <a:srgbClr val="686C86"/>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252369" y="1095375"/>
              <a:ext cx="257175" cy="0"/>
            </a:xfrm>
            <a:prstGeom prst="line">
              <a:avLst/>
            </a:prstGeom>
            <a:ln w="28575">
              <a:solidFill>
                <a:srgbClr val="686C86"/>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685630" y="1095375"/>
              <a:ext cx="257175" cy="0"/>
            </a:xfrm>
            <a:prstGeom prst="line">
              <a:avLst/>
            </a:prstGeom>
            <a:ln w="28575">
              <a:solidFill>
                <a:srgbClr val="686C86"/>
              </a:solidFill>
            </a:ln>
          </p:spPr>
          <p:style>
            <a:lnRef idx="1">
              <a:schemeClr val="accent1"/>
            </a:lnRef>
            <a:fillRef idx="0">
              <a:schemeClr val="accent1"/>
            </a:fillRef>
            <a:effectRef idx="0">
              <a:schemeClr val="accent1"/>
            </a:effectRef>
            <a:fontRef idx="minor">
              <a:schemeClr val="tx1"/>
            </a:fontRef>
          </p:style>
        </p:cxnSp>
        <p:sp>
          <p:nvSpPr>
            <p:cNvPr id="32" name="等腰三角形 31"/>
            <p:cNvSpPr/>
            <p:nvPr/>
          </p:nvSpPr>
          <p:spPr>
            <a:xfrm flipV="1">
              <a:off x="6043611" y="1109375"/>
              <a:ext cx="104775" cy="48804"/>
            </a:xfrm>
            <a:prstGeom prst="triangle">
              <a:avLst/>
            </a:prstGeom>
            <a:solidFill>
              <a:srgbClr val="686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 name="文本框 2"/>
          <p:cNvSpPr txBox="1"/>
          <p:nvPr/>
        </p:nvSpPr>
        <p:spPr>
          <a:xfrm>
            <a:off x="694055" y="2038350"/>
            <a:ext cx="2482215" cy="306705"/>
          </a:xfrm>
          <a:prstGeom prst="rect">
            <a:avLst/>
          </a:prstGeom>
          <a:noFill/>
        </p:spPr>
        <p:txBody>
          <a:bodyPr wrap="square" rtlCol="0">
            <a:spAutoFit/>
          </a:bodyPr>
          <a:lstStyle/>
          <a:p>
            <a:r>
              <a:rPr lang="en-US" altLang="zh-CN" sz="1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XXXX</a:t>
            </a:r>
            <a:r>
              <a:rPr lang="zh-CN" altLang="en-US" sz="1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教研室</a:t>
            </a:r>
          </a:p>
        </p:txBody>
      </p:sp>
      <p:sp>
        <p:nvSpPr>
          <p:cNvPr id="22" name="文本框 21"/>
          <p:cNvSpPr txBox="1"/>
          <p:nvPr/>
        </p:nvSpPr>
        <p:spPr>
          <a:xfrm>
            <a:off x="694055" y="4321810"/>
            <a:ext cx="2482215" cy="306705"/>
          </a:xfrm>
          <a:prstGeom prst="rect">
            <a:avLst/>
          </a:prstGeom>
          <a:noFill/>
        </p:spPr>
        <p:txBody>
          <a:bodyPr wrap="square" rtlCol="0">
            <a:spAutoFit/>
          </a:bodyPr>
          <a:lstStyle/>
          <a:p>
            <a:r>
              <a:rPr lang="en-US" altLang="zh-CN" sz="1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XXXXXXXX</a:t>
            </a:r>
            <a:r>
              <a:rPr lang="zh-CN" altLang="en-US" sz="1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教研室</a:t>
            </a:r>
          </a:p>
        </p:txBody>
      </p:sp>
      <p:sp>
        <p:nvSpPr>
          <p:cNvPr id="23" name="矩形 22"/>
          <p:cNvSpPr/>
          <p:nvPr/>
        </p:nvSpPr>
        <p:spPr>
          <a:xfrm>
            <a:off x="5369061" y="458697"/>
            <a:ext cx="1453877" cy="204470"/>
          </a:xfrm>
          <a:prstGeom prst="rect">
            <a:avLst/>
          </a:prstGeom>
        </p:spPr>
        <p:txBody>
          <a:bodyPr wrap="square">
            <a:spAutoFit/>
          </a:bodyPr>
          <a:lstStyle/>
          <a:p>
            <a:pPr algn="ctr">
              <a:defRPr/>
            </a:pPr>
            <a:r>
              <a:rPr lang="en-US" altLang="zh-CN" sz="735" dirty="0">
                <a:solidFill>
                  <a:prstClr val="black">
                    <a:lumMod val="50000"/>
                    <a:lumOff val="50000"/>
                  </a:prstClr>
                </a:solidFill>
                <a:latin typeface="Arial" panose="020B0604020202020204" pitchFamily="34" charset="0"/>
                <a:ea typeface="微软雅黑" panose="020B0503020204020204" pitchFamily="34" charset="-122"/>
                <a:cs typeface="+mn-ea"/>
                <a:sym typeface="Arial" panose="020B0604020202020204" pitchFamily="34" charset="0"/>
              </a:rPr>
              <a:t>Professors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图片 104"/>
          <p:cNvPicPr>
            <a:picLocks noChangeAspect="1"/>
          </p:cNvPicPr>
          <p:nvPr/>
        </p:nvPicPr>
        <p:blipFill rotWithShape="1">
          <a:blip r:embed="rId4">
            <a:extLst>
              <a:ext uri="{28A0092B-C50C-407E-A947-70E740481C1C}">
                <a14:useLocalDpi xmlns:a14="http://schemas.microsoft.com/office/drawing/2010/main" val="0"/>
              </a:ext>
            </a:extLst>
          </a:blip>
          <a:srcRect b="19011"/>
          <a:stretch>
            <a:fillRect/>
          </a:stretch>
        </p:blipFill>
        <p:spPr>
          <a:xfrm>
            <a:off x="823" y="0"/>
            <a:ext cx="12190355" cy="6884318"/>
          </a:xfrm>
          <a:prstGeom prst="rect">
            <a:avLst/>
          </a:prstGeom>
        </p:spPr>
      </p:pic>
      <p:sp>
        <p:nvSpPr>
          <p:cNvPr id="104" name="PA-圆角矩形 3"/>
          <p:cNvSpPr/>
          <p:nvPr>
            <p:custDataLst>
              <p:tags r:id="rId1"/>
            </p:custDataLst>
          </p:nvPr>
        </p:nvSpPr>
        <p:spPr>
          <a:xfrm>
            <a:off x="428017" y="116732"/>
            <a:ext cx="11426847" cy="6191701"/>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r>
              <a:rPr lang="en-US" altLang="zh-CN" sz="3200" b="1">
                <a:solidFill>
                  <a:prstClr val="white"/>
                </a:solidFill>
                <a:latin typeface="微软雅黑" panose="020B0503020204020204" pitchFamily="34" charset="-122"/>
                <a:ea typeface="微软雅黑" panose="020B0503020204020204" pitchFamily="34" charset="-122"/>
              </a:rPr>
              <a:t>14</a:t>
            </a:r>
            <a:endParaRPr lang="zh-CN" altLang="en-US" sz="3200" b="1" dirty="0">
              <a:solidFill>
                <a:prstClr val="white"/>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711065" y="385540"/>
            <a:ext cx="2858770"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3200" b="1" dirty="0">
                <a:solidFill>
                  <a:schemeClr val="accent5">
                    <a:lumMod val="75000"/>
                  </a:schemeClr>
                </a:solidFill>
                <a:latin typeface="Arial" panose="020B0604020202020204" pitchFamily="34" charset="0"/>
                <a:cs typeface="+mn-ea"/>
                <a:sym typeface="Arial" panose="020B0604020202020204" pitchFamily="34" charset="0"/>
              </a:rPr>
              <a:t>荣休教师</a:t>
            </a:r>
          </a:p>
        </p:txBody>
      </p:sp>
      <p:sp>
        <p:nvSpPr>
          <p:cNvPr id="12" name="文本框 11"/>
          <p:cNvSpPr txBox="1"/>
          <p:nvPr/>
        </p:nvSpPr>
        <p:spPr>
          <a:xfrm>
            <a:off x="622935" y="1194435"/>
            <a:ext cx="2482215" cy="368300"/>
          </a:xfrm>
          <a:prstGeom prst="rect">
            <a:avLst/>
          </a:prstGeom>
          <a:noFill/>
        </p:spPr>
        <p:txBody>
          <a:bodyPr wrap="square" rtlCol="0">
            <a:spAutoFit/>
          </a:bodyPr>
          <a:lstStyle/>
          <a:p>
            <a:r>
              <a:rPr lang="en-US" altLang="zh-CN"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XXXXX</a:t>
            </a:r>
            <a:r>
              <a:rPr lang="zh-CN" altLang="en-US"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系</a:t>
            </a:r>
          </a:p>
        </p:txBody>
      </p:sp>
      <p:grpSp>
        <p:nvGrpSpPr>
          <p:cNvPr id="11" name="组合 10"/>
          <p:cNvGrpSpPr/>
          <p:nvPr/>
        </p:nvGrpSpPr>
        <p:grpSpPr>
          <a:xfrm>
            <a:off x="949325" y="1876425"/>
            <a:ext cx="1828800" cy="1291590"/>
            <a:chOff x="1495" y="3758"/>
            <a:chExt cx="2880" cy="2034"/>
          </a:xfrm>
        </p:grpSpPr>
        <p:sp>
          <p:nvSpPr>
            <p:cNvPr id="27" name="Text Placeholder 33"/>
            <p:cNvSpPr txBox="1"/>
            <p:nvPr/>
          </p:nvSpPr>
          <p:spPr>
            <a:xfrm>
              <a:off x="1811" y="3758"/>
              <a:ext cx="2248" cy="628"/>
            </a:xfrm>
            <a:prstGeom prst="rect">
              <a:avLst/>
            </a:prstGeom>
            <a:noFill/>
          </p:spPr>
          <p:txBody>
            <a:bodyPr wrap="square" rtlCol="0">
              <a:spAutoFit/>
            </a:bodyPr>
            <a:lstStyle>
              <a:defPPr>
                <a:defRPr lang="zh-CN"/>
              </a:defPPr>
              <a:lvl1pPr defTabSz="1219200">
                <a:lnSpc>
                  <a:spcPct val="150000"/>
                </a:lnSpc>
                <a:spcBef>
                  <a:spcPct val="20000"/>
                </a:spcBef>
                <a:defRPr sz="14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000" dirty="0">
                  <a:latin typeface="Arial" panose="020B0604020202020204" pitchFamily="34" charset="0"/>
                  <a:cs typeface="+mn-ea"/>
                  <a:sym typeface="Arial" panose="020B0604020202020204" pitchFamily="34" charset="0"/>
                </a:rPr>
                <a:t>姓名</a:t>
              </a:r>
              <a:endParaRPr lang="en-AU" sz="2000" dirty="0">
                <a:latin typeface="Arial" panose="020B0604020202020204" pitchFamily="34" charset="0"/>
                <a:cs typeface="+mn-ea"/>
                <a:sym typeface="Arial" panose="020B0604020202020204" pitchFamily="34" charset="0"/>
              </a:endParaRPr>
            </a:p>
          </p:txBody>
        </p:sp>
        <p:sp>
          <p:nvSpPr>
            <p:cNvPr id="28" name="TextBox 20"/>
            <p:cNvSpPr txBox="1"/>
            <p:nvPr/>
          </p:nvSpPr>
          <p:spPr>
            <a:xfrm>
              <a:off x="1495" y="4826"/>
              <a:ext cx="2880" cy="967"/>
            </a:xfrm>
            <a:prstGeom prst="rect">
              <a:avLst/>
            </a:prstGeom>
            <a:noFill/>
          </p:spPr>
          <p:txBody>
            <a:bodyPr wrap="square" rtlCol="0">
              <a:spAutoFit/>
            </a:bodyPr>
            <a:lstStyle/>
            <a:p>
              <a:pPr algn="ctr" defTabSz="1219200">
                <a:lnSpc>
                  <a:spcPct val="100000"/>
                </a:lnSpc>
                <a:spcBef>
                  <a:spcPct val="20000"/>
                </a:spcBef>
                <a:defRPr/>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19XX - 20XX</a:t>
              </a:r>
            </a:p>
            <a:p>
              <a:pPr algn="ctr" defTabSz="1219200">
                <a:lnSpc>
                  <a:spcPct val="100000"/>
                </a:lnSpc>
                <a:spcBef>
                  <a:spcPct val="20000"/>
                </a:spcBef>
                <a:defRPr/>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学术成就</a:t>
              </a:r>
              <a:r>
                <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获得荣誉</a:t>
              </a:r>
              <a:r>
                <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称号</a:t>
              </a:r>
            </a:p>
            <a:p>
              <a:pPr algn="ctr" defTabSz="1219200">
                <a:lnSpc>
                  <a:spcPct val="100000"/>
                </a:lnSpc>
                <a:spcBef>
                  <a:spcPct val="20000"/>
                </a:spcBef>
                <a:defRPr/>
              </a:pPr>
              <a:r>
                <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29" name="TextBox 20"/>
            <p:cNvSpPr txBox="1"/>
            <p:nvPr/>
          </p:nvSpPr>
          <p:spPr>
            <a:xfrm>
              <a:off x="1975" y="4219"/>
              <a:ext cx="1920" cy="580"/>
            </a:xfrm>
            <a:prstGeom prst="rect">
              <a:avLst/>
            </a:prstGeom>
            <a:noFill/>
          </p:spPr>
          <p:txBody>
            <a:bodyPr wrap="square" rtlCol="0">
              <a:spAutoFit/>
            </a:bodyPr>
            <a:lstStyle/>
            <a:p>
              <a:pPr algn="ctr" defTabSz="1219200">
                <a:lnSpc>
                  <a:spcPct val="150000"/>
                </a:lnSpc>
                <a:spcBef>
                  <a:spcPct val="20000"/>
                </a:spcBef>
                <a:defRPr/>
              </a:pPr>
              <a:r>
                <a:rPr lang="en-US" altLang="zh-CN" sz="1200" b="1" dirty="0">
                  <a:solidFill>
                    <a:schemeClr val="dk2">
                      <a:lumMod val="100000"/>
                    </a:schemeClr>
                  </a:solidFill>
                  <a:latin typeface="Arial" panose="020B0604020202020204" pitchFamily="34" charset="0"/>
                  <a:ea typeface="微软雅黑" panose="020B0503020204020204" pitchFamily="34" charset="-122"/>
                  <a:cs typeface="+mn-ea"/>
                  <a:sym typeface="Arial" panose="020B0604020202020204" pitchFamily="34" charset="0"/>
                </a:rPr>
                <a:t>XINGMING</a:t>
              </a:r>
            </a:p>
          </p:txBody>
        </p:sp>
        <p:cxnSp>
          <p:nvCxnSpPr>
            <p:cNvPr id="30" name="直接连接符 29"/>
            <p:cNvCxnSpPr/>
            <p:nvPr/>
          </p:nvCxnSpPr>
          <p:spPr>
            <a:xfrm>
              <a:off x="1841" y="4557"/>
              <a:ext cx="1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766" y="4557"/>
              <a:ext cx="1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3082925" y="1876425"/>
            <a:ext cx="1828800" cy="1291590"/>
            <a:chOff x="1495" y="3758"/>
            <a:chExt cx="2880" cy="2034"/>
          </a:xfrm>
        </p:grpSpPr>
        <p:sp>
          <p:nvSpPr>
            <p:cNvPr id="20" name="Text Placeholder 33"/>
            <p:cNvSpPr txBox="1"/>
            <p:nvPr/>
          </p:nvSpPr>
          <p:spPr>
            <a:xfrm>
              <a:off x="1811" y="3758"/>
              <a:ext cx="2248" cy="628"/>
            </a:xfrm>
            <a:prstGeom prst="rect">
              <a:avLst/>
            </a:prstGeom>
            <a:noFill/>
          </p:spPr>
          <p:txBody>
            <a:bodyPr wrap="square" rtlCol="0">
              <a:spAutoFit/>
            </a:bodyPr>
            <a:lstStyle>
              <a:defPPr>
                <a:defRPr lang="zh-CN"/>
              </a:defPPr>
              <a:lvl1pPr defTabSz="1219200">
                <a:lnSpc>
                  <a:spcPct val="150000"/>
                </a:lnSpc>
                <a:spcBef>
                  <a:spcPct val="20000"/>
                </a:spcBef>
                <a:defRPr sz="14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000" dirty="0">
                  <a:latin typeface="Arial" panose="020B0604020202020204" pitchFamily="34" charset="0"/>
                  <a:cs typeface="+mn-ea"/>
                  <a:sym typeface="Arial" panose="020B0604020202020204" pitchFamily="34" charset="0"/>
                </a:rPr>
                <a:t>姓名</a:t>
              </a:r>
              <a:endParaRPr lang="en-AU" sz="2000" dirty="0">
                <a:latin typeface="Arial" panose="020B0604020202020204" pitchFamily="34" charset="0"/>
                <a:cs typeface="+mn-ea"/>
                <a:sym typeface="Arial" panose="020B0604020202020204" pitchFamily="34" charset="0"/>
              </a:endParaRPr>
            </a:p>
          </p:txBody>
        </p:sp>
        <p:sp>
          <p:nvSpPr>
            <p:cNvPr id="21" name="TextBox 20"/>
            <p:cNvSpPr txBox="1"/>
            <p:nvPr/>
          </p:nvSpPr>
          <p:spPr>
            <a:xfrm>
              <a:off x="1495" y="4826"/>
              <a:ext cx="2880" cy="967"/>
            </a:xfrm>
            <a:prstGeom prst="rect">
              <a:avLst/>
            </a:prstGeom>
            <a:noFill/>
          </p:spPr>
          <p:txBody>
            <a:bodyPr wrap="square" rtlCol="0">
              <a:spAutoFit/>
            </a:bodyPr>
            <a:lstStyle/>
            <a:p>
              <a:pPr algn="ctr" defTabSz="1219200">
                <a:lnSpc>
                  <a:spcPct val="100000"/>
                </a:lnSpc>
                <a:spcBef>
                  <a:spcPct val="20000"/>
                </a:spcBef>
                <a:defRPr/>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19XX - 20XX</a:t>
              </a:r>
            </a:p>
            <a:p>
              <a:pPr algn="ctr" defTabSz="1219200">
                <a:lnSpc>
                  <a:spcPct val="100000"/>
                </a:lnSpc>
                <a:spcBef>
                  <a:spcPct val="20000"/>
                </a:spcBef>
                <a:defRPr/>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学术成就</a:t>
              </a:r>
              <a:r>
                <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获得荣誉</a:t>
              </a:r>
              <a:r>
                <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称号</a:t>
              </a:r>
            </a:p>
            <a:p>
              <a:pPr algn="ctr" defTabSz="1219200">
                <a:lnSpc>
                  <a:spcPct val="100000"/>
                </a:lnSpc>
                <a:spcBef>
                  <a:spcPct val="20000"/>
                </a:spcBef>
                <a:defRPr/>
              </a:pPr>
              <a:r>
                <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22" name="TextBox 20"/>
            <p:cNvSpPr txBox="1"/>
            <p:nvPr/>
          </p:nvSpPr>
          <p:spPr>
            <a:xfrm>
              <a:off x="1975" y="4219"/>
              <a:ext cx="1920" cy="580"/>
            </a:xfrm>
            <a:prstGeom prst="rect">
              <a:avLst/>
            </a:prstGeom>
            <a:noFill/>
          </p:spPr>
          <p:txBody>
            <a:bodyPr wrap="square" rtlCol="0">
              <a:spAutoFit/>
            </a:bodyPr>
            <a:lstStyle/>
            <a:p>
              <a:pPr algn="ctr" defTabSz="1219200">
                <a:lnSpc>
                  <a:spcPct val="150000"/>
                </a:lnSpc>
                <a:spcBef>
                  <a:spcPct val="20000"/>
                </a:spcBef>
                <a:defRPr/>
              </a:pPr>
              <a:r>
                <a:rPr lang="en-US" altLang="zh-CN" sz="1200" b="1" dirty="0">
                  <a:solidFill>
                    <a:schemeClr val="dk2">
                      <a:lumMod val="100000"/>
                    </a:schemeClr>
                  </a:solidFill>
                  <a:latin typeface="Arial" panose="020B0604020202020204" pitchFamily="34" charset="0"/>
                  <a:ea typeface="微软雅黑" panose="020B0503020204020204" pitchFamily="34" charset="-122"/>
                  <a:cs typeface="+mn-ea"/>
                  <a:sym typeface="Arial" panose="020B0604020202020204" pitchFamily="34" charset="0"/>
                </a:rPr>
                <a:t>XINGMING</a:t>
              </a:r>
            </a:p>
          </p:txBody>
        </p:sp>
        <p:cxnSp>
          <p:nvCxnSpPr>
            <p:cNvPr id="23" name="直接连接符 22"/>
            <p:cNvCxnSpPr/>
            <p:nvPr/>
          </p:nvCxnSpPr>
          <p:spPr>
            <a:xfrm>
              <a:off x="1841" y="4557"/>
              <a:ext cx="1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766" y="4557"/>
              <a:ext cx="1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5216525" y="1876425"/>
            <a:ext cx="1828800" cy="1291590"/>
            <a:chOff x="1495" y="3758"/>
            <a:chExt cx="2880" cy="2034"/>
          </a:xfrm>
        </p:grpSpPr>
        <p:sp>
          <p:nvSpPr>
            <p:cNvPr id="26" name="Text Placeholder 33"/>
            <p:cNvSpPr txBox="1"/>
            <p:nvPr/>
          </p:nvSpPr>
          <p:spPr>
            <a:xfrm>
              <a:off x="1811" y="3758"/>
              <a:ext cx="2248" cy="628"/>
            </a:xfrm>
            <a:prstGeom prst="rect">
              <a:avLst/>
            </a:prstGeom>
            <a:noFill/>
          </p:spPr>
          <p:txBody>
            <a:bodyPr wrap="square" rtlCol="0">
              <a:spAutoFit/>
            </a:bodyPr>
            <a:lstStyle>
              <a:defPPr>
                <a:defRPr lang="zh-CN"/>
              </a:defPPr>
              <a:lvl1pPr defTabSz="1219200">
                <a:lnSpc>
                  <a:spcPct val="150000"/>
                </a:lnSpc>
                <a:spcBef>
                  <a:spcPct val="20000"/>
                </a:spcBef>
                <a:defRPr sz="14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000" dirty="0">
                  <a:latin typeface="Arial" panose="020B0604020202020204" pitchFamily="34" charset="0"/>
                  <a:cs typeface="+mn-ea"/>
                  <a:sym typeface="Arial" panose="020B0604020202020204" pitchFamily="34" charset="0"/>
                </a:rPr>
                <a:t>姓名</a:t>
              </a:r>
              <a:endParaRPr lang="en-AU" sz="2000" dirty="0">
                <a:latin typeface="Arial" panose="020B0604020202020204" pitchFamily="34" charset="0"/>
                <a:cs typeface="+mn-ea"/>
                <a:sym typeface="Arial" panose="020B0604020202020204" pitchFamily="34" charset="0"/>
              </a:endParaRPr>
            </a:p>
          </p:txBody>
        </p:sp>
        <p:sp>
          <p:nvSpPr>
            <p:cNvPr id="32" name="TextBox 20"/>
            <p:cNvSpPr txBox="1"/>
            <p:nvPr/>
          </p:nvSpPr>
          <p:spPr>
            <a:xfrm>
              <a:off x="1495" y="4826"/>
              <a:ext cx="2880" cy="967"/>
            </a:xfrm>
            <a:prstGeom prst="rect">
              <a:avLst/>
            </a:prstGeom>
            <a:noFill/>
          </p:spPr>
          <p:txBody>
            <a:bodyPr wrap="square" rtlCol="0">
              <a:spAutoFit/>
            </a:bodyPr>
            <a:lstStyle/>
            <a:p>
              <a:pPr algn="ctr" defTabSz="1219200">
                <a:lnSpc>
                  <a:spcPct val="100000"/>
                </a:lnSpc>
                <a:spcBef>
                  <a:spcPct val="20000"/>
                </a:spcBef>
                <a:defRPr/>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19XX - 20XX</a:t>
              </a:r>
            </a:p>
            <a:p>
              <a:pPr algn="ctr" defTabSz="1219200">
                <a:lnSpc>
                  <a:spcPct val="100000"/>
                </a:lnSpc>
                <a:spcBef>
                  <a:spcPct val="20000"/>
                </a:spcBef>
                <a:defRPr/>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学术成就</a:t>
              </a:r>
              <a:r>
                <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获得荣誉</a:t>
              </a:r>
              <a:r>
                <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称号</a:t>
              </a:r>
            </a:p>
            <a:p>
              <a:pPr algn="ctr" defTabSz="1219200">
                <a:lnSpc>
                  <a:spcPct val="100000"/>
                </a:lnSpc>
                <a:spcBef>
                  <a:spcPct val="20000"/>
                </a:spcBef>
                <a:defRPr/>
              </a:pPr>
              <a:r>
                <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33" name="TextBox 20"/>
            <p:cNvSpPr txBox="1"/>
            <p:nvPr/>
          </p:nvSpPr>
          <p:spPr>
            <a:xfrm>
              <a:off x="1975" y="4219"/>
              <a:ext cx="1920" cy="580"/>
            </a:xfrm>
            <a:prstGeom prst="rect">
              <a:avLst/>
            </a:prstGeom>
            <a:noFill/>
          </p:spPr>
          <p:txBody>
            <a:bodyPr wrap="square" rtlCol="0">
              <a:spAutoFit/>
            </a:bodyPr>
            <a:lstStyle/>
            <a:p>
              <a:pPr algn="ctr" defTabSz="1219200">
                <a:lnSpc>
                  <a:spcPct val="150000"/>
                </a:lnSpc>
                <a:spcBef>
                  <a:spcPct val="20000"/>
                </a:spcBef>
                <a:defRPr/>
              </a:pPr>
              <a:r>
                <a:rPr lang="en-US" altLang="zh-CN" sz="1200" b="1" dirty="0">
                  <a:solidFill>
                    <a:schemeClr val="dk2">
                      <a:lumMod val="100000"/>
                    </a:schemeClr>
                  </a:solidFill>
                  <a:latin typeface="Arial" panose="020B0604020202020204" pitchFamily="34" charset="0"/>
                  <a:ea typeface="微软雅黑" panose="020B0503020204020204" pitchFamily="34" charset="-122"/>
                  <a:cs typeface="+mn-ea"/>
                  <a:sym typeface="Arial" panose="020B0604020202020204" pitchFamily="34" charset="0"/>
                </a:rPr>
                <a:t>XINGMING</a:t>
              </a:r>
            </a:p>
          </p:txBody>
        </p:sp>
        <p:cxnSp>
          <p:nvCxnSpPr>
            <p:cNvPr id="34" name="直接连接符 33"/>
            <p:cNvCxnSpPr/>
            <p:nvPr/>
          </p:nvCxnSpPr>
          <p:spPr>
            <a:xfrm>
              <a:off x="1841" y="4557"/>
              <a:ext cx="1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766" y="4557"/>
              <a:ext cx="1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7350125" y="1876425"/>
            <a:ext cx="1828800" cy="1291590"/>
            <a:chOff x="1495" y="3758"/>
            <a:chExt cx="2880" cy="2034"/>
          </a:xfrm>
        </p:grpSpPr>
        <p:sp>
          <p:nvSpPr>
            <p:cNvPr id="37" name="Text Placeholder 33"/>
            <p:cNvSpPr txBox="1"/>
            <p:nvPr/>
          </p:nvSpPr>
          <p:spPr>
            <a:xfrm>
              <a:off x="1811" y="3758"/>
              <a:ext cx="2248" cy="628"/>
            </a:xfrm>
            <a:prstGeom prst="rect">
              <a:avLst/>
            </a:prstGeom>
            <a:noFill/>
          </p:spPr>
          <p:txBody>
            <a:bodyPr wrap="square" rtlCol="0">
              <a:spAutoFit/>
            </a:bodyPr>
            <a:lstStyle>
              <a:defPPr>
                <a:defRPr lang="zh-CN"/>
              </a:defPPr>
              <a:lvl1pPr defTabSz="1219200">
                <a:lnSpc>
                  <a:spcPct val="150000"/>
                </a:lnSpc>
                <a:spcBef>
                  <a:spcPct val="20000"/>
                </a:spcBef>
                <a:defRPr sz="14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000" dirty="0">
                  <a:latin typeface="Arial" panose="020B0604020202020204" pitchFamily="34" charset="0"/>
                  <a:cs typeface="+mn-ea"/>
                  <a:sym typeface="Arial" panose="020B0604020202020204" pitchFamily="34" charset="0"/>
                </a:rPr>
                <a:t>姓名</a:t>
              </a:r>
              <a:endParaRPr lang="en-AU" sz="2000" dirty="0">
                <a:latin typeface="Arial" panose="020B0604020202020204" pitchFamily="34" charset="0"/>
                <a:cs typeface="+mn-ea"/>
                <a:sym typeface="Arial" panose="020B0604020202020204" pitchFamily="34" charset="0"/>
              </a:endParaRPr>
            </a:p>
          </p:txBody>
        </p:sp>
        <p:sp>
          <p:nvSpPr>
            <p:cNvPr id="38" name="TextBox 20"/>
            <p:cNvSpPr txBox="1"/>
            <p:nvPr/>
          </p:nvSpPr>
          <p:spPr>
            <a:xfrm>
              <a:off x="1495" y="4826"/>
              <a:ext cx="2880" cy="967"/>
            </a:xfrm>
            <a:prstGeom prst="rect">
              <a:avLst/>
            </a:prstGeom>
            <a:noFill/>
          </p:spPr>
          <p:txBody>
            <a:bodyPr wrap="square" rtlCol="0">
              <a:spAutoFit/>
            </a:bodyPr>
            <a:lstStyle/>
            <a:p>
              <a:pPr algn="ctr" defTabSz="1219200">
                <a:lnSpc>
                  <a:spcPct val="100000"/>
                </a:lnSpc>
                <a:spcBef>
                  <a:spcPct val="20000"/>
                </a:spcBef>
                <a:defRPr/>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19XX - 20XX</a:t>
              </a:r>
            </a:p>
            <a:p>
              <a:pPr algn="ctr" defTabSz="1219200">
                <a:lnSpc>
                  <a:spcPct val="100000"/>
                </a:lnSpc>
                <a:spcBef>
                  <a:spcPct val="20000"/>
                </a:spcBef>
                <a:defRPr/>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学术成就</a:t>
              </a:r>
              <a:r>
                <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获得荣誉</a:t>
              </a:r>
              <a:r>
                <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称号</a:t>
              </a:r>
            </a:p>
            <a:p>
              <a:pPr algn="ctr" defTabSz="1219200">
                <a:lnSpc>
                  <a:spcPct val="100000"/>
                </a:lnSpc>
                <a:spcBef>
                  <a:spcPct val="20000"/>
                </a:spcBef>
                <a:defRPr/>
              </a:pPr>
              <a:r>
                <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45" name="TextBox 20"/>
            <p:cNvSpPr txBox="1"/>
            <p:nvPr/>
          </p:nvSpPr>
          <p:spPr>
            <a:xfrm>
              <a:off x="1975" y="4219"/>
              <a:ext cx="1920" cy="580"/>
            </a:xfrm>
            <a:prstGeom prst="rect">
              <a:avLst/>
            </a:prstGeom>
            <a:noFill/>
          </p:spPr>
          <p:txBody>
            <a:bodyPr wrap="square" rtlCol="0">
              <a:spAutoFit/>
            </a:bodyPr>
            <a:lstStyle/>
            <a:p>
              <a:pPr algn="ctr" defTabSz="1219200">
                <a:lnSpc>
                  <a:spcPct val="150000"/>
                </a:lnSpc>
                <a:spcBef>
                  <a:spcPct val="20000"/>
                </a:spcBef>
                <a:defRPr/>
              </a:pPr>
              <a:r>
                <a:rPr lang="en-US" altLang="zh-CN" sz="1200" b="1" dirty="0">
                  <a:solidFill>
                    <a:schemeClr val="dk2">
                      <a:lumMod val="100000"/>
                    </a:schemeClr>
                  </a:solidFill>
                  <a:latin typeface="Arial" panose="020B0604020202020204" pitchFamily="34" charset="0"/>
                  <a:ea typeface="微软雅黑" panose="020B0503020204020204" pitchFamily="34" charset="-122"/>
                  <a:cs typeface="+mn-ea"/>
                  <a:sym typeface="Arial" panose="020B0604020202020204" pitchFamily="34" charset="0"/>
                </a:rPr>
                <a:t>XINGMING</a:t>
              </a:r>
            </a:p>
          </p:txBody>
        </p:sp>
        <p:cxnSp>
          <p:nvCxnSpPr>
            <p:cNvPr id="64" name="直接连接符 63"/>
            <p:cNvCxnSpPr/>
            <p:nvPr/>
          </p:nvCxnSpPr>
          <p:spPr>
            <a:xfrm>
              <a:off x="1841" y="4557"/>
              <a:ext cx="1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3766" y="4557"/>
              <a:ext cx="1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66" name="组合 65"/>
          <p:cNvGrpSpPr/>
          <p:nvPr/>
        </p:nvGrpSpPr>
        <p:grpSpPr>
          <a:xfrm>
            <a:off x="9483725" y="1876425"/>
            <a:ext cx="1828800" cy="1291590"/>
            <a:chOff x="1495" y="3758"/>
            <a:chExt cx="2880" cy="2034"/>
          </a:xfrm>
        </p:grpSpPr>
        <p:sp>
          <p:nvSpPr>
            <p:cNvPr id="67" name="Text Placeholder 33"/>
            <p:cNvSpPr txBox="1"/>
            <p:nvPr/>
          </p:nvSpPr>
          <p:spPr>
            <a:xfrm>
              <a:off x="1811" y="3758"/>
              <a:ext cx="2248" cy="628"/>
            </a:xfrm>
            <a:prstGeom prst="rect">
              <a:avLst/>
            </a:prstGeom>
            <a:noFill/>
          </p:spPr>
          <p:txBody>
            <a:bodyPr wrap="square" rtlCol="0">
              <a:spAutoFit/>
            </a:bodyPr>
            <a:lstStyle>
              <a:defPPr>
                <a:defRPr lang="zh-CN"/>
              </a:defPPr>
              <a:lvl1pPr defTabSz="1219200">
                <a:lnSpc>
                  <a:spcPct val="150000"/>
                </a:lnSpc>
                <a:spcBef>
                  <a:spcPct val="20000"/>
                </a:spcBef>
                <a:defRPr sz="14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000" dirty="0">
                  <a:latin typeface="Arial" panose="020B0604020202020204" pitchFamily="34" charset="0"/>
                  <a:cs typeface="+mn-ea"/>
                  <a:sym typeface="Arial" panose="020B0604020202020204" pitchFamily="34" charset="0"/>
                </a:rPr>
                <a:t>姓名</a:t>
              </a:r>
              <a:endParaRPr lang="en-AU" sz="2000" dirty="0">
                <a:latin typeface="Arial" panose="020B0604020202020204" pitchFamily="34" charset="0"/>
                <a:cs typeface="+mn-ea"/>
                <a:sym typeface="Arial" panose="020B0604020202020204" pitchFamily="34" charset="0"/>
              </a:endParaRPr>
            </a:p>
          </p:txBody>
        </p:sp>
        <p:sp>
          <p:nvSpPr>
            <p:cNvPr id="68" name="TextBox 20"/>
            <p:cNvSpPr txBox="1"/>
            <p:nvPr/>
          </p:nvSpPr>
          <p:spPr>
            <a:xfrm>
              <a:off x="1495" y="4826"/>
              <a:ext cx="2880" cy="967"/>
            </a:xfrm>
            <a:prstGeom prst="rect">
              <a:avLst/>
            </a:prstGeom>
            <a:noFill/>
          </p:spPr>
          <p:txBody>
            <a:bodyPr wrap="square" rtlCol="0">
              <a:spAutoFit/>
            </a:bodyPr>
            <a:lstStyle/>
            <a:p>
              <a:pPr algn="ctr" defTabSz="1219200">
                <a:lnSpc>
                  <a:spcPct val="100000"/>
                </a:lnSpc>
                <a:spcBef>
                  <a:spcPct val="20000"/>
                </a:spcBef>
                <a:defRPr/>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19XX - 20XX</a:t>
              </a:r>
            </a:p>
            <a:p>
              <a:pPr algn="ctr" defTabSz="1219200">
                <a:lnSpc>
                  <a:spcPct val="100000"/>
                </a:lnSpc>
                <a:spcBef>
                  <a:spcPct val="20000"/>
                </a:spcBef>
                <a:defRPr/>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学术成就</a:t>
              </a:r>
              <a:r>
                <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获得荣誉</a:t>
              </a:r>
              <a:r>
                <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称号</a:t>
              </a:r>
            </a:p>
            <a:p>
              <a:pPr algn="ctr" defTabSz="1219200">
                <a:lnSpc>
                  <a:spcPct val="100000"/>
                </a:lnSpc>
                <a:spcBef>
                  <a:spcPct val="20000"/>
                </a:spcBef>
                <a:defRPr/>
              </a:pPr>
              <a:r>
                <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69" name="TextBox 20"/>
            <p:cNvSpPr txBox="1"/>
            <p:nvPr/>
          </p:nvSpPr>
          <p:spPr>
            <a:xfrm>
              <a:off x="1975" y="4219"/>
              <a:ext cx="1920" cy="580"/>
            </a:xfrm>
            <a:prstGeom prst="rect">
              <a:avLst/>
            </a:prstGeom>
            <a:noFill/>
          </p:spPr>
          <p:txBody>
            <a:bodyPr wrap="square" rtlCol="0">
              <a:spAutoFit/>
            </a:bodyPr>
            <a:lstStyle/>
            <a:p>
              <a:pPr algn="ctr" defTabSz="1219200">
                <a:lnSpc>
                  <a:spcPct val="150000"/>
                </a:lnSpc>
                <a:spcBef>
                  <a:spcPct val="20000"/>
                </a:spcBef>
                <a:defRPr/>
              </a:pPr>
              <a:r>
                <a:rPr lang="en-US" altLang="zh-CN" sz="1200" b="1" dirty="0">
                  <a:solidFill>
                    <a:schemeClr val="dk2">
                      <a:lumMod val="100000"/>
                    </a:schemeClr>
                  </a:solidFill>
                  <a:latin typeface="Arial" panose="020B0604020202020204" pitchFamily="34" charset="0"/>
                  <a:ea typeface="微软雅黑" panose="020B0503020204020204" pitchFamily="34" charset="-122"/>
                  <a:cs typeface="+mn-ea"/>
                  <a:sym typeface="Arial" panose="020B0604020202020204" pitchFamily="34" charset="0"/>
                </a:rPr>
                <a:t>XINGMING</a:t>
              </a:r>
            </a:p>
          </p:txBody>
        </p:sp>
        <p:cxnSp>
          <p:nvCxnSpPr>
            <p:cNvPr id="70" name="直接连接符 69"/>
            <p:cNvCxnSpPr/>
            <p:nvPr/>
          </p:nvCxnSpPr>
          <p:spPr>
            <a:xfrm>
              <a:off x="1841" y="4557"/>
              <a:ext cx="1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3766" y="4557"/>
              <a:ext cx="1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72" name="文本框 71"/>
          <p:cNvSpPr txBox="1"/>
          <p:nvPr/>
        </p:nvSpPr>
        <p:spPr>
          <a:xfrm>
            <a:off x="622935" y="3627755"/>
            <a:ext cx="2482215" cy="368300"/>
          </a:xfrm>
          <a:prstGeom prst="rect">
            <a:avLst/>
          </a:prstGeom>
          <a:noFill/>
        </p:spPr>
        <p:txBody>
          <a:bodyPr wrap="square" rtlCol="0">
            <a:spAutoFit/>
          </a:bodyPr>
          <a:lstStyle/>
          <a:p>
            <a:r>
              <a:rPr lang="en-US" altLang="zh-CN"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XXXXX</a:t>
            </a:r>
            <a:r>
              <a:rPr lang="zh-CN" altLang="en-US"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系</a:t>
            </a:r>
          </a:p>
        </p:txBody>
      </p:sp>
      <p:grpSp>
        <p:nvGrpSpPr>
          <p:cNvPr id="73" name="组合 72"/>
          <p:cNvGrpSpPr/>
          <p:nvPr/>
        </p:nvGrpSpPr>
        <p:grpSpPr>
          <a:xfrm>
            <a:off x="949325" y="4309745"/>
            <a:ext cx="1828800" cy="1291590"/>
            <a:chOff x="1495" y="3758"/>
            <a:chExt cx="2880" cy="2034"/>
          </a:xfrm>
        </p:grpSpPr>
        <p:sp>
          <p:nvSpPr>
            <p:cNvPr id="74" name="Text Placeholder 33"/>
            <p:cNvSpPr txBox="1"/>
            <p:nvPr/>
          </p:nvSpPr>
          <p:spPr>
            <a:xfrm>
              <a:off x="1811" y="3758"/>
              <a:ext cx="2248" cy="628"/>
            </a:xfrm>
            <a:prstGeom prst="rect">
              <a:avLst/>
            </a:prstGeom>
            <a:noFill/>
          </p:spPr>
          <p:txBody>
            <a:bodyPr wrap="square" rtlCol="0">
              <a:spAutoFit/>
            </a:bodyPr>
            <a:lstStyle>
              <a:defPPr>
                <a:defRPr lang="zh-CN"/>
              </a:defPPr>
              <a:lvl1pPr defTabSz="1219200">
                <a:lnSpc>
                  <a:spcPct val="150000"/>
                </a:lnSpc>
                <a:spcBef>
                  <a:spcPct val="20000"/>
                </a:spcBef>
                <a:defRPr sz="14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000" dirty="0">
                  <a:latin typeface="Arial" panose="020B0604020202020204" pitchFamily="34" charset="0"/>
                  <a:cs typeface="+mn-ea"/>
                  <a:sym typeface="Arial" panose="020B0604020202020204" pitchFamily="34" charset="0"/>
                </a:rPr>
                <a:t>姓名</a:t>
              </a:r>
              <a:endParaRPr lang="en-AU" sz="2000" dirty="0">
                <a:latin typeface="Arial" panose="020B0604020202020204" pitchFamily="34" charset="0"/>
                <a:cs typeface="+mn-ea"/>
                <a:sym typeface="Arial" panose="020B0604020202020204" pitchFamily="34" charset="0"/>
              </a:endParaRPr>
            </a:p>
          </p:txBody>
        </p:sp>
        <p:sp>
          <p:nvSpPr>
            <p:cNvPr id="75" name="TextBox 20"/>
            <p:cNvSpPr txBox="1"/>
            <p:nvPr/>
          </p:nvSpPr>
          <p:spPr>
            <a:xfrm>
              <a:off x="1495" y="4826"/>
              <a:ext cx="2880" cy="967"/>
            </a:xfrm>
            <a:prstGeom prst="rect">
              <a:avLst/>
            </a:prstGeom>
            <a:noFill/>
          </p:spPr>
          <p:txBody>
            <a:bodyPr wrap="square" rtlCol="0">
              <a:spAutoFit/>
            </a:bodyPr>
            <a:lstStyle/>
            <a:p>
              <a:pPr algn="ctr" defTabSz="1219200">
                <a:lnSpc>
                  <a:spcPct val="100000"/>
                </a:lnSpc>
                <a:spcBef>
                  <a:spcPct val="20000"/>
                </a:spcBef>
                <a:defRPr/>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19XX - 20XX</a:t>
              </a:r>
            </a:p>
            <a:p>
              <a:pPr algn="ctr" defTabSz="1219200">
                <a:lnSpc>
                  <a:spcPct val="100000"/>
                </a:lnSpc>
                <a:spcBef>
                  <a:spcPct val="20000"/>
                </a:spcBef>
                <a:defRPr/>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学术成就</a:t>
              </a:r>
              <a:r>
                <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获得荣誉</a:t>
              </a:r>
              <a:r>
                <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称号</a:t>
              </a:r>
            </a:p>
            <a:p>
              <a:pPr algn="ctr" defTabSz="1219200">
                <a:lnSpc>
                  <a:spcPct val="100000"/>
                </a:lnSpc>
                <a:spcBef>
                  <a:spcPct val="20000"/>
                </a:spcBef>
                <a:defRPr/>
              </a:pPr>
              <a:r>
                <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76" name="TextBox 20"/>
            <p:cNvSpPr txBox="1"/>
            <p:nvPr/>
          </p:nvSpPr>
          <p:spPr>
            <a:xfrm>
              <a:off x="1975" y="4219"/>
              <a:ext cx="1920" cy="580"/>
            </a:xfrm>
            <a:prstGeom prst="rect">
              <a:avLst/>
            </a:prstGeom>
            <a:noFill/>
          </p:spPr>
          <p:txBody>
            <a:bodyPr wrap="square" rtlCol="0">
              <a:spAutoFit/>
            </a:bodyPr>
            <a:lstStyle/>
            <a:p>
              <a:pPr algn="ctr" defTabSz="1219200">
                <a:lnSpc>
                  <a:spcPct val="150000"/>
                </a:lnSpc>
                <a:spcBef>
                  <a:spcPct val="20000"/>
                </a:spcBef>
                <a:defRPr/>
              </a:pPr>
              <a:r>
                <a:rPr lang="en-US" altLang="zh-CN" sz="1200" b="1" dirty="0">
                  <a:solidFill>
                    <a:schemeClr val="dk2">
                      <a:lumMod val="100000"/>
                    </a:schemeClr>
                  </a:solidFill>
                  <a:latin typeface="Arial" panose="020B0604020202020204" pitchFamily="34" charset="0"/>
                  <a:ea typeface="微软雅黑" panose="020B0503020204020204" pitchFamily="34" charset="-122"/>
                  <a:cs typeface="+mn-ea"/>
                  <a:sym typeface="Arial" panose="020B0604020202020204" pitchFamily="34" charset="0"/>
                </a:rPr>
                <a:t>XINGMING</a:t>
              </a:r>
            </a:p>
          </p:txBody>
        </p:sp>
        <p:cxnSp>
          <p:nvCxnSpPr>
            <p:cNvPr id="77" name="直接连接符 76"/>
            <p:cNvCxnSpPr/>
            <p:nvPr/>
          </p:nvCxnSpPr>
          <p:spPr>
            <a:xfrm>
              <a:off x="1841" y="4557"/>
              <a:ext cx="1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3766" y="4557"/>
              <a:ext cx="1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79" name="组合 78"/>
          <p:cNvGrpSpPr/>
          <p:nvPr/>
        </p:nvGrpSpPr>
        <p:grpSpPr>
          <a:xfrm>
            <a:off x="3082925" y="4309745"/>
            <a:ext cx="1828800" cy="1291590"/>
            <a:chOff x="1495" y="3758"/>
            <a:chExt cx="2880" cy="2034"/>
          </a:xfrm>
        </p:grpSpPr>
        <p:sp>
          <p:nvSpPr>
            <p:cNvPr id="80" name="Text Placeholder 33"/>
            <p:cNvSpPr txBox="1"/>
            <p:nvPr/>
          </p:nvSpPr>
          <p:spPr>
            <a:xfrm>
              <a:off x="1811" y="3758"/>
              <a:ext cx="2248" cy="628"/>
            </a:xfrm>
            <a:prstGeom prst="rect">
              <a:avLst/>
            </a:prstGeom>
            <a:noFill/>
          </p:spPr>
          <p:txBody>
            <a:bodyPr wrap="square" rtlCol="0">
              <a:spAutoFit/>
            </a:bodyPr>
            <a:lstStyle>
              <a:defPPr>
                <a:defRPr lang="zh-CN"/>
              </a:defPPr>
              <a:lvl1pPr defTabSz="1219200">
                <a:lnSpc>
                  <a:spcPct val="150000"/>
                </a:lnSpc>
                <a:spcBef>
                  <a:spcPct val="20000"/>
                </a:spcBef>
                <a:defRPr sz="14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000" dirty="0">
                  <a:latin typeface="Arial" panose="020B0604020202020204" pitchFamily="34" charset="0"/>
                  <a:cs typeface="+mn-ea"/>
                  <a:sym typeface="Arial" panose="020B0604020202020204" pitchFamily="34" charset="0"/>
                </a:rPr>
                <a:t>姓名</a:t>
              </a:r>
              <a:endParaRPr lang="en-AU" sz="2000" dirty="0">
                <a:latin typeface="Arial" panose="020B0604020202020204" pitchFamily="34" charset="0"/>
                <a:cs typeface="+mn-ea"/>
                <a:sym typeface="Arial" panose="020B0604020202020204" pitchFamily="34" charset="0"/>
              </a:endParaRPr>
            </a:p>
          </p:txBody>
        </p:sp>
        <p:sp>
          <p:nvSpPr>
            <p:cNvPr id="81" name="TextBox 20"/>
            <p:cNvSpPr txBox="1"/>
            <p:nvPr/>
          </p:nvSpPr>
          <p:spPr>
            <a:xfrm>
              <a:off x="1495" y="4826"/>
              <a:ext cx="2880" cy="967"/>
            </a:xfrm>
            <a:prstGeom prst="rect">
              <a:avLst/>
            </a:prstGeom>
            <a:noFill/>
          </p:spPr>
          <p:txBody>
            <a:bodyPr wrap="square" rtlCol="0">
              <a:spAutoFit/>
            </a:bodyPr>
            <a:lstStyle/>
            <a:p>
              <a:pPr algn="ctr" defTabSz="1219200">
                <a:lnSpc>
                  <a:spcPct val="100000"/>
                </a:lnSpc>
                <a:spcBef>
                  <a:spcPct val="20000"/>
                </a:spcBef>
                <a:defRPr/>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19XX - 20XX</a:t>
              </a:r>
            </a:p>
            <a:p>
              <a:pPr algn="ctr" defTabSz="1219200">
                <a:lnSpc>
                  <a:spcPct val="100000"/>
                </a:lnSpc>
                <a:spcBef>
                  <a:spcPct val="20000"/>
                </a:spcBef>
                <a:defRPr/>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学术成就</a:t>
              </a:r>
              <a:r>
                <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获得荣誉</a:t>
              </a:r>
              <a:r>
                <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称号</a:t>
              </a:r>
            </a:p>
            <a:p>
              <a:pPr algn="ctr" defTabSz="1219200">
                <a:lnSpc>
                  <a:spcPct val="100000"/>
                </a:lnSpc>
                <a:spcBef>
                  <a:spcPct val="20000"/>
                </a:spcBef>
                <a:defRPr/>
              </a:pPr>
              <a:r>
                <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82" name="TextBox 20"/>
            <p:cNvSpPr txBox="1"/>
            <p:nvPr/>
          </p:nvSpPr>
          <p:spPr>
            <a:xfrm>
              <a:off x="1975" y="4219"/>
              <a:ext cx="1920" cy="580"/>
            </a:xfrm>
            <a:prstGeom prst="rect">
              <a:avLst/>
            </a:prstGeom>
            <a:noFill/>
          </p:spPr>
          <p:txBody>
            <a:bodyPr wrap="square" rtlCol="0">
              <a:spAutoFit/>
            </a:bodyPr>
            <a:lstStyle/>
            <a:p>
              <a:pPr algn="ctr" defTabSz="1219200">
                <a:lnSpc>
                  <a:spcPct val="150000"/>
                </a:lnSpc>
                <a:spcBef>
                  <a:spcPct val="20000"/>
                </a:spcBef>
                <a:defRPr/>
              </a:pPr>
              <a:r>
                <a:rPr lang="en-US" altLang="zh-CN" sz="1200" b="1" dirty="0">
                  <a:solidFill>
                    <a:schemeClr val="dk2">
                      <a:lumMod val="100000"/>
                    </a:schemeClr>
                  </a:solidFill>
                  <a:latin typeface="Arial" panose="020B0604020202020204" pitchFamily="34" charset="0"/>
                  <a:ea typeface="微软雅黑" panose="020B0503020204020204" pitchFamily="34" charset="-122"/>
                  <a:cs typeface="+mn-ea"/>
                  <a:sym typeface="Arial" panose="020B0604020202020204" pitchFamily="34" charset="0"/>
                </a:rPr>
                <a:t>XINGMING</a:t>
              </a:r>
            </a:p>
          </p:txBody>
        </p:sp>
        <p:cxnSp>
          <p:nvCxnSpPr>
            <p:cNvPr id="83" name="直接连接符 82"/>
            <p:cNvCxnSpPr/>
            <p:nvPr/>
          </p:nvCxnSpPr>
          <p:spPr>
            <a:xfrm>
              <a:off x="1841" y="4557"/>
              <a:ext cx="1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3766" y="4557"/>
              <a:ext cx="1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85" name="组合 84"/>
          <p:cNvGrpSpPr/>
          <p:nvPr/>
        </p:nvGrpSpPr>
        <p:grpSpPr>
          <a:xfrm>
            <a:off x="5216525" y="4309745"/>
            <a:ext cx="1828800" cy="1291590"/>
            <a:chOff x="1495" y="3758"/>
            <a:chExt cx="2880" cy="2034"/>
          </a:xfrm>
        </p:grpSpPr>
        <p:sp>
          <p:nvSpPr>
            <p:cNvPr id="86" name="Text Placeholder 33"/>
            <p:cNvSpPr txBox="1"/>
            <p:nvPr/>
          </p:nvSpPr>
          <p:spPr>
            <a:xfrm>
              <a:off x="1811" y="3758"/>
              <a:ext cx="2248" cy="628"/>
            </a:xfrm>
            <a:prstGeom prst="rect">
              <a:avLst/>
            </a:prstGeom>
            <a:noFill/>
          </p:spPr>
          <p:txBody>
            <a:bodyPr wrap="square" rtlCol="0">
              <a:spAutoFit/>
            </a:bodyPr>
            <a:lstStyle>
              <a:defPPr>
                <a:defRPr lang="zh-CN"/>
              </a:defPPr>
              <a:lvl1pPr defTabSz="1219200">
                <a:lnSpc>
                  <a:spcPct val="150000"/>
                </a:lnSpc>
                <a:spcBef>
                  <a:spcPct val="20000"/>
                </a:spcBef>
                <a:defRPr sz="14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000" dirty="0">
                  <a:latin typeface="Arial" panose="020B0604020202020204" pitchFamily="34" charset="0"/>
                  <a:cs typeface="+mn-ea"/>
                  <a:sym typeface="Arial" panose="020B0604020202020204" pitchFamily="34" charset="0"/>
                </a:rPr>
                <a:t>姓名</a:t>
              </a:r>
              <a:endParaRPr lang="en-AU" sz="2000" dirty="0">
                <a:latin typeface="Arial" panose="020B0604020202020204" pitchFamily="34" charset="0"/>
                <a:cs typeface="+mn-ea"/>
                <a:sym typeface="Arial" panose="020B0604020202020204" pitchFamily="34" charset="0"/>
              </a:endParaRPr>
            </a:p>
          </p:txBody>
        </p:sp>
        <p:sp>
          <p:nvSpPr>
            <p:cNvPr id="87" name="TextBox 20"/>
            <p:cNvSpPr txBox="1"/>
            <p:nvPr/>
          </p:nvSpPr>
          <p:spPr>
            <a:xfrm>
              <a:off x="1495" y="4826"/>
              <a:ext cx="2880" cy="967"/>
            </a:xfrm>
            <a:prstGeom prst="rect">
              <a:avLst/>
            </a:prstGeom>
            <a:noFill/>
          </p:spPr>
          <p:txBody>
            <a:bodyPr wrap="square" rtlCol="0">
              <a:spAutoFit/>
            </a:bodyPr>
            <a:lstStyle/>
            <a:p>
              <a:pPr algn="ctr" defTabSz="1219200">
                <a:lnSpc>
                  <a:spcPct val="100000"/>
                </a:lnSpc>
                <a:spcBef>
                  <a:spcPct val="20000"/>
                </a:spcBef>
                <a:defRPr/>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19XX - 20XX</a:t>
              </a:r>
            </a:p>
            <a:p>
              <a:pPr algn="ctr" defTabSz="1219200">
                <a:lnSpc>
                  <a:spcPct val="100000"/>
                </a:lnSpc>
                <a:spcBef>
                  <a:spcPct val="20000"/>
                </a:spcBef>
                <a:defRPr/>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学术成就</a:t>
              </a:r>
              <a:r>
                <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获得荣誉</a:t>
              </a:r>
              <a:r>
                <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称号</a:t>
              </a:r>
            </a:p>
            <a:p>
              <a:pPr algn="ctr" defTabSz="1219200">
                <a:lnSpc>
                  <a:spcPct val="100000"/>
                </a:lnSpc>
                <a:spcBef>
                  <a:spcPct val="20000"/>
                </a:spcBef>
                <a:defRPr/>
              </a:pPr>
              <a:r>
                <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88" name="TextBox 20"/>
            <p:cNvSpPr txBox="1"/>
            <p:nvPr/>
          </p:nvSpPr>
          <p:spPr>
            <a:xfrm>
              <a:off x="1975" y="4219"/>
              <a:ext cx="1920" cy="580"/>
            </a:xfrm>
            <a:prstGeom prst="rect">
              <a:avLst/>
            </a:prstGeom>
            <a:noFill/>
          </p:spPr>
          <p:txBody>
            <a:bodyPr wrap="square" rtlCol="0">
              <a:spAutoFit/>
            </a:bodyPr>
            <a:lstStyle/>
            <a:p>
              <a:pPr algn="ctr" defTabSz="1219200">
                <a:lnSpc>
                  <a:spcPct val="150000"/>
                </a:lnSpc>
                <a:spcBef>
                  <a:spcPct val="20000"/>
                </a:spcBef>
                <a:defRPr/>
              </a:pPr>
              <a:r>
                <a:rPr lang="en-US" altLang="zh-CN" sz="1200" b="1" dirty="0">
                  <a:solidFill>
                    <a:schemeClr val="dk2">
                      <a:lumMod val="100000"/>
                    </a:schemeClr>
                  </a:solidFill>
                  <a:latin typeface="Arial" panose="020B0604020202020204" pitchFamily="34" charset="0"/>
                  <a:ea typeface="微软雅黑" panose="020B0503020204020204" pitchFamily="34" charset="-122"/>
                  <a:cs typeface="+mn-ea"/>
                  <a:sym typeface="Arial" panose="020B0604020202020204" pitchFamily="34" charset="0"/>
                </a:rPr>
                <a:t>XINGMING</a:t>
              </a:r>
            </a:p>
          </p:txBody>
        </p:sp>
        <p:cxnSp>
          <p:nvCxnSpPr>
            <p:cNvPr id="89" name="直接连接符 88"/>
            <p:cNvCxnSpPr/>
            <p:nvPr/>
          </p:nvCxnSpPr>
          <p:spPr>
            <a:xfrm>
              <a:off x="1841" y="4557"/>
              <a:ext cx="1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3766" y="4557"/>
              <a:ext cx="1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91" name="组合 90"/>
          <p:cNvGrpSpPr/>
          <p:nvPr/>
        </p:nvGrpSpPr>
        <p:grpSpPr>
          <a:xfrm>
            <a:off x="7350125" y="4309745"/>
            <a:ext cx="1828800" cy="1291590"/>
            <a:chOff x="1495" y="3758"/>
            <a:chExt cx="2880" cy="2034"/>
          </a:xfrm>
        </p:grpSpPr>
        <p:sp>
          <p:nvSpPr>
            <p:cNvPr id="92" name="Text Placeholder 33"/>
            <p:cNvSpPr txBox="1"/>
            <p:nvPr/>
          </p:nvSpPr>
          <p:spPr>
            <a:xfrm>
              <a:off x="1811" y="3758"/>
              <a:ext cx="2248" cy="628"/>
            </a:xfrm>
            <a:prstGeom prst="rect">
              <a:avLst/>
            </a:prstGeom>
            <a:noFill/>
          </p:spPr>
          <p:txBody>
            <a:bodyPr wrap="square" rtlCol="0">
              <a:spAutoFit/>
            </a:bodyPr>
            <a:lstStyle>
              <a:defPPr>
                <a:defRPr lang="zh-CN"/>
              </a:defPPr>
              <a:lvl1pPr defTabSz="1219200">
                <a:lnSpc>
                  <a:spcPct val="150000"/>
                </a:lnSpc>
                <a:spcBef>
                  <a:spcPct val="20000"/>
                </a:spcBef>
                <a:defRPr sz="14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000" dirty="0">
                  <a:latin typeface="Arial" panose="020B0604020202020204" pitchFamily="34" charset="0"/>
                  <a:cs typeface="+mn-ea"/>
                  <a:sym typeface="Arial" panose="020B0604020202020204" pitchFamily="34" charset="0"/>
                </a:rPr>
                <a:t>姓名</a:t>
              </a:r>
              <a:endParaRPr lang="en-AU" sz="2000" dirty="0">
                <a:latin typeface="Arial" panose="020B0604020202020204" pitchFamily="34" charset="0"/>
                <a:cs typeface="+mn-ea"/>
                <a:sym typeface="Arial" panose="020B0604020202020204" pitchFamily="34" charset="0"/>
              </a:endParaRPr>
            </a:p>
          </p:txBody>
        </p:sp>
        <p:sp>
          <p:nvSpPr>
            <p:cNvPr id="93" name="TextBox 20"/>
            <p:cNvSpPr txBox="1"/>
            <p:nvPr/>
          </p:nvSpPr>
          <p:spPr>
            <a:xfrm>
              <a:off x="1495" y="4826"/>
              <a:ext cx="2880" cy="967"/>
            </a:xfrm>
            <a:prstGeom prst="rect">
              <a:avLst/>
            </a:prstGeom>
            <a:noFill/>
          </p:spPr>
          <p:txBody>
            <a:bodyPr wrap="square" rtlCol="0">
              <a:spAutoFit/>
            </a:bodyPr>
            <a:lstStyle/>
            <a:p>
              <a:pPr algn="ctr" defTabSz="1219200">
                <a:lnSpc>
                  <a:spcPct val="100000"/>
                </a:lnSpc>
                <a:spcBef>
                  <a:spcPct val="20000"/>
                </a:spcBef>
                <a:defRPr/>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19XX - 20XX</a:t>
              </a:r>
            </a:p>
            <a:p>
              <a:pPr algn="ctr" defTabSz="1219200">
                <a:lnSpc>
                  <a:spcPct val="100000"/>
                </a:lnSpc>
                <a:spcBef>
                  <a:spcPct val="20000"/>
                </a:spcBef>
                <a:defRPr/>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学术成就</a:t>
              </a:r>
              <a:r>
                <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获得荣誉</a:t>
              </a:r>
              <a:r>
                <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称号</a:t>
              </a:r>
            </a:p>
            <a:p>
              <a:pPr algn="ctr" defTabSz="1219200">
                <a:lnSpc>
                  <a:spcPct val="100000"/>
                </a:lnSpc>
                <a:spcBef>
                  <a:spcPct val="20000"/>
                </a:spcBef>
                <a:defRPr/>
              </a:pPr>
              <a:r>
                <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94" name="TextBox 20"/>
            <p:cNvSpPr txBox="1"/>
            <p:nvPr/>
          </p:nvSpPr>
          <p:spPr>
            <a:xfrm>
              <a:off x="1975" y="4219"/>
              <a:ext cx="1920" cy="580"/>
            </a:xfrm>
            <a:prstGeom prst="rect">
              <a:avLst/>
            </a:prstGeom>
            <a:noFill/>
          </p:spPr>
          <p:txBody>
            <a:bodyPr wrap="square" rtlCol="0">
              <a:spAutoFit/>
            </a:bodyPr>
            <a:lstStyle/>
            <a:p>
              <a:pPr algn="ctr" defTabSz="1219200">
                <a:lnSpc>
                  <a:spcPct val="150000"/>
                </a:lnSpc>
                <a:spcBef>
                  <a:spcPct val="20000"/>
                </a:spcBef>
                <a:defRPr/>
              </a:pPr>
              <a:r>
                <a:rPr lang="en-US" altLang="zh-CN" sz="1200" b="1" dirty="0">
                  <a:solidFill>
                    <a:schemeClr val="dk2">
                      <a:lumMod val="100000"/>
                    </a:schemeClr>
                  </a:solidFill>
                  <a:latin typeface="Arial" panose="020B0604020202020204" pitchFamily="34" charset="0"/>
                  <a:ea typeface="微软雅黑" panose="020B0503020204020204" pitchFamily="34" charset="-122"/>
                  <a:cs typeface="+mn-ea"/>
                  <a:sym typeface="Arial" panose="020B0604020202020204" pitchFamily="34" charset="0"/>
                </a:rPr>
                <a:t>XINGMING</a:t>
              </a:r>
            </a:p>
          </p:txBody>
        </p:sp>
        <p:cxnSp>
          <p:nvCxnSpPr>
            <p:cNvPr id="95" name="直接连接符 94"/>
            <p:cNvCxnSpPr/>
            <p:nvPr/>
          </p:nvCxnSpPr>
          <p:spPr>
            <a:xfrm>
              <a:off x="1841" y="4557"/>
              <a:ext cx="1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3766" y="4557"/>
              <a:ext cx="1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97" name="组合 96"/>
          <p:cNvGrpSpPr/>
          <p:nvPr/>
        </p:nvGrpSpPr>
        <p:grpSpPr>
          <a:xfrm>
            <a:off x="9483725" y="4309745"/>
            <a:ext cx="1828800" cy="1291590"/>
            <a:chOff x="1495" y="3758"/>
            <a:chExt cx="2880" cy="2034"/>
          </a:xfrm>
        </p:grpSpPr>
        <p:sp>
          <p:nvSpPr>
            <p:cNvPr id="98" name="Text Placeholder 33"/>
            <p:cNvSpPr txBox="1"/>
            <p:nvPr/>
          </p:nvSpPr>
          <p:spPr>
            <a:xfrm>
              <a:off x="1811" y="3758"/>
              <a:ext cx="2248" cy="628"/>
            </a:xfrm>
            <a:prstGeom prst="rect">
              <a:avLst/>
            </a:prstGeom>
            <a:noFill/>
          </p:spPr>
          <p:txBody>
            <a:bodyPr wrap="square" rtlCol="0">
              <a:spAutoFit/>
            </a:bodyPr>
            <a:lstStyle>
              <a:defPPr>
                <a:defRPr lang="zh-CN"/>
              </a:defPPr>
              <a:lvl1pPr defTabSz="1219200">
                <a:lnSpc>
                  <a:spcPct val="150000"/>
                </a:lnSpc>
                <a:spcBef>
                  <a:spcPct val="20000"/>
                </a:spcBef>
                <a:defRPr sz="1400" b="1">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000" dirty="0">
                  <a:latin typeface="Arial" panose="020B0604020202020204" pitchFamily="34" charset="0"/>
                  <a:cs typeface="+mn-ea"/>
                  <a:sym typeface="Arial" panose="020B0604020202020204" pitchFamily="34" charset="0"/>
                </a:rPr>
                <a:t>姓名</a:t>
              </a:r>
              <a:endParaRPr lang="en-AU" sz="2000" dirty="0">
                <a:latin typeface="Arial" panose="020B0604020202020204" pitchFamily="34" charset="0"/>
                <a:cs typeface="+mn-ea"/>
                <a:sym typeface="Arial" panose="020B0604020202020204" pitchFamily="34" charset="0"/>
              </a:endParaRPr>
            </a:p>
          </p:txBody>
        </p:sp>
        <p:sp>
          <p:nvSpPr>
            <p:cNvPr id="99" name="TextBox 20"/>
            <p:cNvSpPr txBox="1"/>
            <p:nvPr/>
          </p:nvSpPr>
          <p:spPr>
            <a:xfrm>
              <a:off x="1495" y="4826"/>
              <a:ext cx="2880" cy="967"/>
            </a:xfrm>
            <a:prstGeom prst="rect">
              <a:avLst/>
            </a:prstGeom>
            <a:noFill/>
          </p:spPr>
          <p:txBody>
            <a:bodyPr wrap="square" rtlCol="0">
              <a:spAutoFit/>
            </a:bodyPr>
            <a:lstStyle/>
            <a:p>
              <a:pPr algn="ctr" defTabSz="1219200">
                <a:lnSpc>
                  <a:spcPct val="100000"/>
                </a:lnSpc>
                <a:spcBef>
                  <a:spcPct val="20000"/>
                </a:spcBef>
                <a:defRPr/>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19XX - 20XX</a:t>
              </a:r>
            </a:p>
            <a:p>
              <a:pPr algn="ctr" defTabSz="1219200">
                <a:lnSpc>
                  <a:spcPct val="100000"/>
                </a:lnSpc>
                <a:spcBef>
                  <a:spcPct val="20000"/>
                </a:spcBef>
                <a:defRPr/>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学术成就</a:t>
              </a:r>
              <a:r>
                <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获得荣誉</a:t>
              </a:r>
              <a:r>
                <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称号</a:t>
              </a:r>
            </a:p>
            <a:p>
              <a:pPr algn="ctr" defTabSz="1219200">
                <a:lnSpc>
                  <a:spcPct val="100000"/>
                </a:lnSpc>
                <a:spcBef>
                  <a:spcPct val="20000"/>
                </a:spcBef>
                <a:defRPr/>
              </a:pPr>
              <a:r>
                <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100" name="TextBox 20"/>
            <p:cNvSpPr txBox="1"/>
            <p:nvPr/>
          </p:nvSpPr>
          <p:spPr>
            <a:xfrm>
              <a:off x="1975" y="4219"/>
              <a:ext cx="1920" cy="580"/>
            </a:xfrm>
            <a:prstGeom prst="rect">
              <a:avLst/>
            </a:prstGeom>
            <a:noFill/>
          </p:spPr>
          <p:txBody>
            <a:bodyPr wrap="square" rtlCol="0">
              <a:spAutoFit/>
            </a:bodyPr>
            <a:lstStyle/>
            <a:p>
              <a:pPr algn="ctr" defTabSz="1219200">
                <a:lnSpc>
                  <a:spcPct val="150000"/>
                </a:lnSpc>
                <a:spcBef>
                  <a:spcPct val="20000"/>
                </a:spcBef>
                <a:defRPr/>
              </a:pPr>
              <a:r>
                <a:rPr lang="en-US" altLang="zh-CN" sz="1200" b="1" dirty="0">
                  <a:solidFill>
                    <a:schemeClr val="dk2">
                      <a:lumMod val="100000"/>
                    </a:schemeClr>
                  </a:solidFill>
                  <a:latin typeface="Arial" panose="020B0604020202020204" pitchFamily="34" charset="0"/>
                  <a:ea typeface="微软雅黑" panose="020B0503020204020204" pitchFamily="34" charset="-122"/>
                  <a:cs typeface="+mn-ea"/>
                  <a:sym typeface="Arial" panose="020B0604020202020204" pitchFamily="34" charset="0"/>
                </a:rPr>
                <a:t>XINGMING</a:t>
              </a:r>
            </a:p>
          </p:txBody>
        </p:sp>
        <p:cxnSp>
          <p:nvCxnSpPr>
            <p:cNvPr id="101" name="直接连接符 100"/>
            <p:cNvCxnSpPr/>
            <p:nvPr/>
          </p:nvCxnSpPr>
          <p:spPr>
            <a:xfrm>
              <a:off x="1841" y="4557"/>
              <a:ext cx="1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766" y="4557"/>
              <a:ext cx="1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rotWithShape="1">
          <a:blip r:embed="rId8">
            <a:extLst>
              <a:ext uri="{28A0092B-C50C-407E-A947-70E740481C1C}">
                <a14:useLocalDpi xmlns:a14="http://schemas.microsoft.com/office/drawing/2010/main" val="0"/>
              </a:ext>
            </a:extLst>
          </a:blip>
          <a:srcRect b="19011"/>
          <a:stretch>
            <a:fillRect/>
          </a:stretch>
        </p:blipFill>
        <p:spPr>
          <a:xfrm>
            <a:off x="823" y="0"/>
            <a:ext cx="12190355" cy="6884318"/>
          </a:xfrm>
          <a:prstGeom prst="rect">
            <a:avLst/>
          </a:prstGeom>
        </p:spPr>
      </p:pic>
      <p:sp>
        <p:nvSpPr>
          <p:cNvPr id="41" name="PA-圆角矩形 3"/>
          <p:cNvSpPr/>
          <p:nvPr>
            <p:custDataLst>
              <p:tags r:id="rId2"/>
            </p:custDataLst>
          </p:nvPr>
        </p:nvSpPr>
        <p:spPr>
          <a:xfrm>
            <a:off x="379379" y="0"/>
            <a:ext cx="11475485" cy="6308433"/>
          </a:xfrm>
          <a:prstGeom prst="roundRect">
            <a:avLst>
              <a:gd name="adj" fmla="val 2164"/>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r>
              <a:rPr lang="en-US" altLang="zh-CN" sz="3200" b="1">
                <a:solidFill>
                  <a:prstClr val="white"/>
                </a:solidFill>
                <a:latin typeface="微软雅黑" panose="020B0503020204020204" pitchFamily="34" charset="-122"/>
                <a:ea typeface="微软雅黑" panose="020B0503020204020204" pitchFamily="34" charset="-122"/>
              </a:rPr>
              <a:t>14</a:t>
            </a:r>
            <a:endParaRPr lang="en-US" altLang="zh-CN" sz="3200" b="1" dirty="0">
              <a:solidFill>
                <a:prstClr val="white"/>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2751455" y="722630"/>
            <a:ext cx="7232650" cy="705485"/>
          </a:xfrm>
          <a:ln>
            <a:solidFill>
              <a:schemeClr val="tx1"/>
            </a:solidFill>
            <a:prstDash val="sysDot"/>
          </a:ln>
        </p:spPr>
        <p:txBody>
          <a:bodyPr>
            <a:noAutofit/>
          </a:bodyPr>
          <a:lstStyle/>
          <a:p>
            <a:pPr algn="dist">
              <a:lnSpc>
                <a:spcPct val="150000"/>
              </a:lnSpc>
            </a:pPr>
            <a:r>
              <a:rPr lang="zh-CN" altLang="en-US" sz="1600" b="1" u="sng" dirty="0">
                <a:latin typeface="微软雅黑" panose="020B0503020204020204" pitchFamily="34" charset="-122"/>
                <a:ea typeface="微软雅黑" panose="020B0503020204020204" pitchFamily="34" charset="-122"/>
                <a:cs typeface="微软雅黑" panose="020B0503020204020204" pitchFamily="34" charset="-122"/>
              </a:rPr>
              <a:t>学院办公室</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b="1" u="sng" dirty="0">
                <a:latin typeface="微软雅黑" panose="020B0503020204020204" pitchFamily="34" charset="-122"/>
                <a:ea typeface="微软雅黑" panose="020B0503020204020204" pitchFamily="34" charset="-122"/>
                <a:cs typeface="微软雅黑" panose="020B0503020204020204" pitchFamily="34" charset="-122"/>
              </a:rPr>
              <a:t>系所秘书</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b="1" u="sng" dirty="0">
                <a:latin typeface="微软雅黑" panose="020B0503020204020204" pitchFamily="34" charset="-122"/>
                <a:ea typeface="微软雅黑" panose="020B0503020204020204" pitchFamily="34" charset="-122"/>
                <a:cs typeface="微软雅黑" panose="020B0503020204020204" pitchFamily="34" charset="-122"/>
              </a:rPr>
              <a:t>教务办公室</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b="1" u="sng" dirty="0">
                <a:latin typeface="微软雅黑" panose="020B0503020204020204" pitchFamily="34" charset="-122"/>
                <a:ea typeface="微软雅黑" panose="020B0503020204020204" pitchFamily="34" charset="-122"/>
                <a:cs typeface="微软雅黑" panose="020B0503020204020204" pitchFamily="34" charset="-122"/>
              </a:rPr>
              <a:t>业务办公室</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b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br>
            <a:r>
              <a:rPr lang="zh-CN" altLang="en-US" sz="1600" b="1" u="sng" dirty="0">
                <a:latin typeface="微软雅黑" panose="020B0503020204020204" pitchFamily="34" charset="-122"/>
                <a:ea typeface="微软雅黑" panose="020B0503020204020204" pitchFamily="34" charset="-122"/>
                <a:cs typeface="微软雅黑" panose="020B0503020204020204" pitchFamily="34" charset="-122"/>
                <a:sym typeface="+mn-ea"/>
              </a:rPr>
              <a:t>学生工作办公室</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1600" b="1" u="sng" dirty="0">
                <a:latin typeface="微软雅黑" panose="020B0503020204020204" pitchFamily="34" charset="-122"/>
                <a:ea typeface="微软雅黑" panose="020B0503020204020204" pitchFamily="34" charset="-122"/>
                <a:cs typeface="微软雅黑" panose="020B0503020204020204" pitchFamily="34" charset="-122"/>
                <a:sym typeface="+mn-ea"/>
              </a:rPr>
              <a:t>继续教育办公室</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b="1" u="sng" dirty="0">
                <a:latin typeface="微软雅黑" panose="020B0503020204020204" pitchFamily="34" charset="-122"/>
                <a:ea typeface="微软雅黑" panose="020B0503020204020204" pitchFamily="34" charset="-122"/>
                <a:cs typeface="微软雅黑" panose="020B0503020204020204" pitchFamily="34" charset="-122"/>
                <a:sym typeface="+mn-ea"/>
              </a:rPr>
              <a:t>图书分馆</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b="1" u="sng" dirty="0">
                <a:latin typeface="微软雅黑" panose="020B0503020204020204" pitchFamily="34" charset="-122"/>
                <a:ea typeface="微软雅黑" panose="020B0503020204020204" pitchFamily="34" charset="-122"/>
                <a:cs typeface="微软雅黑" panose="020B0503020204020204" pitchFamily="34" charset="-122"/>
              </a:rPr>
              <a:t>学院财务室</a:t>
            </a:r>
          </a:p>
        </p:txBody>
      </p:sp>
      <p:grpSp>
        <p:nvGrpSpPr>
          <p:cNvPr id="7" name="组合 6"/>
          <p:cNvGrpSpPr/>
          <p:nvPr/>
        </p:nvGrpSpPr>
        <p:grpSpPr>
          <a:xfrm>
            <a:off x="694055" y="2150110"/>
            <a:ext cx="4615180" cy="1795780"/>
            <a:chOff x="1093" y="2462"/>
            <a:chExt cx="7268" cy="2828"/>
          </a:xfrm>
        </p:grpSpPr>
        <p:sp>
          <p:nvSpPr>
            <p:cNvPr id="4" name="矩形 3"/>
            <p:cNvSpPr/>
            <p:nvPr/>
          </p:nvSpPr>
          <p:spPr>
            <a:xfrm>
              <a:off x="1093" y="2462"/>
              <a:ext cx="7268" cy="282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5" name="图片 4"/>
            <p:cNvPicPr>
              <a:picLocks noChangeAspect="1"/>
            </p:cNvPicPr>
            <p:nvPr>
              <p:custDataLst>
                <p:tags r:id="rId6"/>
              </p:custDataLst>
            </p:nvPr>
          </p:nvPicPr>
          <p:blipFill>
            <a:blip r:embed="rId9">
              <a:grayscl/>
            </a:blip>
            <a:stretch>
              <a:fillRect/>
            </a:stretch>
          </p:blipFill>
          <p:spPr>
            <a:xfrm>
              <a:off x="1405" y="2779"/>
              <a:ext cx="1699" cy="2194"/>
            </a:xfrm>
            <a:prstGeom prst="rect">
              <a:avLst/>
            </a:prstGeom>
          </p:spPr>
        </p:pic>
        <p:sp>
          <p:nvSpPr>
            <p:cNvPr id="6" name="文本框 5"/>
            <p:cNvSpPr txBox="1"/>
            <p:nvPr/>
          </p:nvSpPr>
          <p:spPr>
            <a:xfrm>
              <a:off x="3463" y="2713"/>
              <a:ext cx="4581" cy="2325"/>
            </a:xfrm>
            <a:prstGeom prst="rect">
              <a:avLst/>
            </a:prstGeom>
            <a:noFill/>
          </p:spPr>
          <p:txBody>
            <a:bodyPr wrap="square" rtlCol="0">
              <a:spAutoFit/>
            </a:bodyPr>
            <a:lstStyle/>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姓</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名：</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XXXXX</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sz="1200" b="1" dirty="0">
                  <a:latin typeface="微软雅黑" panose="020B0503020204020204" pitchFamily="34" charset="-122"/>
                  <a:ea typeface="微软雅黑" panose="020B0503020204020204" pitchFamily="34" charset="-122"/>
                  <a:cs typeface="微软雅黑" panose="020B0503020204020204" pitchFamily="34" charset="-122"/>
                </a:rPr>
                <a:t>办公地点</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：外文楼</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104</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办公电话：</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62XXXXXX</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岗位职责：办公室主任</a:t>
              </a:r>
            </a:p>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工作邮箱：</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XXXXXX</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@pku.edu.cn</a:t>
              </a:r>
            </a:p>
          </p:txBody>
        </p:sp>
      </p:grpSp>
      <p:sp>
        <p:nvSpPr>
          <p:cNvPr id="21" name="文本框 20"/>
          <p:cNvSpPr txBox="1"/>
          <p:nvPr/>
        </p:nvSpPr>
        <p:spPr>
          <a:xfrm>
            <a:off x="622935" y="1642110"/>
            <a:ext cx="2482215" cy="368300"/>
          </a:xfrm>
          <a:prstGeom prst="rect">
            <a:avLst/>
          </a:prstGeom>
          <a:noFill/>
        </p:spPr>
        <p:txBody>
          <a:bodyPr wrap="square" rtlCol="0">
            <a:spAutoFit/>
          </a:bodyPr>
          <a:lstStyle/>
          <a:p>
            <a:r>
              <a:rPr lang="zh-CN" altLang="en-US" b="1" dirty="0">
                <a:solidFill>
                  <a:schemeClr val="accent5">
                    <a:lumMod val="75000"/>
                  </a:schemeClr>
                </a:solidFill>
                <a:latin typeface="微软雅黑" panose="020B0503020204020204" pitchFamily="34" charset="-122"/>
                <a:ea typeface="微软雅黑" panose="020B0503020204020204" pitchFamily="34" charset="-122"/>
              </a:rPr>
              <a:t>学院办公室</a:t>
            </a:r>
          </a:p>
        </p:txBody>
      </p:sp>
      <p:grpSp>
        <p:nvGrpSpPr>
          <p:cNvPr id="3" name="组合 2"/>
          <p:cNvGrpSpPr/>
          <p:nvPr/>
        </p:nvGrpSpPr>
        <p:grpSpPr>
          <a:xfrm>
            <a:off x="6000750" y="4338955"/>
            <a:ext cx="4615180" cy="1795780"/>
            <a:chOff x="1093" y="2462"/>
            <a:chExt cx="7268" cy="2828"/>
          </a:xfrm>
        </p:grpSpPr>
        <p:sp>
          <p:nvSpPr>
            <p:cNvPr id="22" name="矩形 21"/>
            <p:cNvSpPr/>
            <p:nvPr/>
          </p:nvSpPr>
          <p:spPr>
            <a:xfrm>
              <a:off x="1093" y="2462"/>
              <a:ext cx="7268" cy="282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23" name="图片 22"/>
            <p:cNvPicPr>
              <a:picLocks noChangeAspect="1"/>
            </p:cNvPicPr>
            <p:nvPr>
              <p:custDataLst>
                <p:tags r:id="rId5"/>
              </p:custDataLst>
            </p:nvPr>
          </p:nvPicPr>
          <p:blipFill>
            <a:blip r:embed="rId9">
              <a:grayscl/>
            </a:blip>
            <a:stretch>
              <a:fillRect/>
            </a:stretch>
          </p:blipFill>
          <p:spPr>
            <a:xfrm>
              <a:off x="1405" y="2779"/>
              <a:ext cx="1699" cy="2194"/>
            </a:xfrm>
            <a:prstGeom prst="rect">
              <a:avLst/>
            </a:prstGeom>
          </p:spPr>
        </p:pic>
        <p:sp>
          <p:nvSpPr>
            <p:cNvPr id="24" name="文本框 23"/>
            <p:cNvSpPr txBox="1"/>
            <p:nvPr/>
          </p:nvSpPr>
          <p:spPr>
            <a:xfrm>
              <a:off x="3463" y="2713"/>
              <a:ext cx="4581" cy="2325"/>
            </a:xfrm>
            <a:prstGeom prst="rect">
              <a:avLst/>
            </a:prstGeom>
            <a:noFill/>
          </p:spPr>
          <p:txBody>
            <a:bodyPr wrap="square" rtlCol="0">
              <a:spAutoFit/>
            </a:bodyPr>
            <a:lstStyle/>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姓</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名：</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XXXXX</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sz="1200" b="1" dirty="0">
                  <a:latin typeface="微软雅黑" panose="020B0503020204020204" pitchFamily="34" charset="-122"/>
                  <a:ea typeface="微软雅黑" panose="020B0503020204020204" pitchFamily="34" charset="-122"/>
                  <a:cs typeface="微软雅黑" panose="020B0503020204020204" pitchFamily="34" charset="-122"/>
                </a:rPr>
                <a:t>办公地点</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：外文楼</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104</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办公电话：</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62XXXXXX</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岗位职责：办公室职员</a:t>
              </a:r>
              <a:endParaRPr lang="en-US" altLang="zh-CN" sz="1200"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工作邮箱：</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XXXXXX</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@pku.edu.cn</a:t>
              </a:r>
            </a:p>
          </p:txBody>
        </p:sp>
      </p:grpSp>
      <p:grpSp>
        <p:nvGrpSpPr>
          <p:cNvPr id="25" name="组合 24"/>
          <p:cNvGrpSpPr/>
          <p:nvPr/>
        </p:nvGrpSpPr>
        <p:grpSpPr>
          <a:xfrm>
            <a:off x="694055" y="4339590"/>
            <a:ext cx="4615180" cy="1795780"/>
            <a:chOff x="1093" y="2462"/>
            <a:chExt cx="7268" cy="2828"/>
          </a:xfrm>
        </p:grpSpPr>
        <p:sp>
          <p:nvSpPr>
            <p:cNvPr id="26" name="矩形 25"/>
            <p:cNvSpPr/>
            <p:nvPr/>
          </p:nvSpPr>
          <p:spPr>
            <a:xfrm>
              <a:off x="1093" y="2462"/>
              <a:ext cx="7268" cy="282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27" name="图片 26"/>
            <p:cNvPicPr>
              <a:picLocks noChangeAspect="1"/>
            </p:cNvPicPr>
            <p:nvPr>
              <p:custDataLst>
                <p:tags r:id="rId4"/>
              </p:custDataLst>
            </p:nvPr>
          </p:nvPicPr>
          <p:blipFill>
            <a:blip r:embed="rId9">
              <a:grayscl/>
            </a:blip>
            <a:stretch>
              <a:fillRect/>
            </a:stretch>
          </p:blipFill>
          <p:spPr>
            <a:xfrm>
              <a:off x="1405" y="2779"/>
              <a:ext cx="1699" cy="2194"/>
            </a:xfrm>
            <a:prstGeom prst="rect">
              <a:avLst/>
            </a:prstGeom>
          </p:spPr>
        </p:pic>
        <p:sp>
          <p:nvSpPr>
            <p:cNvPr id="28" name="文本框 27"/>
            <p:cNvSpPr txBox="1"/>
            <p:nvPr/>
          </p:nvSpPr>
          <p:spPr>
            <a:xfrm>
              <a:off x="3463" y="2713"/>
              <a:ext cx="4581" cy="2325"/>
            </a:xfrm>
            <a:prstGeom prst="rect">
              <a:avLst/>
            </a:prstGeom>
            <a:noFill/>
          </p:spPr>
          <p:txBody>
            <a:bodyPr wrap="square" rtlCol="0">
              <a:spAutoFit/>
            </a:bodyPr>
            <a:lstStyle/>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姓</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名：</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XXXXX</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sz="1200" b="1" dirty="0">
                  <a:latin typeface="微软雅黑" panose="020B0503020204020204" pitchFamily="34" charset="-122"/>
                  <a:ea typeface="微软雅黑" panose="020B0503020204020204" pitchFamily="34" charset="-122"/>
                  <a:cs typeface="微软雅黑" panose="020B0503020204020204" pitchFamily="34" charset="-122"/>
                </a:rPr>
                <a:t>办公地点</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：外文楼</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104</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办公电话：</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62XXXXXX</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岗位职责：党委秘书</a:t>
              </a:r>
            </a:p>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工作邮箱：</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XXXXXX</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@pku.edu.cn</a:t>
              </a:r>
            </a:p>
          </p:txBody>
        </p:sp>
      </p:grpSp>
      <p:grpSp>
        <p:nvGrpSpPr>
          <p:cNvPr id="29" name="组合 28"/>
          <p:cNvGrpSpPr/>
          <p:nvPr/>
        </p:nvGrpSpPr>
        <p:grpSpPr>
          <a:xfrm>
            <a:off x="6000750" y="2150110"/>
            <a:ext cx="4615180" cy="1795780"/>
            <a:chOff x="1093" y="2462"/>
            <a:chExt cx="7268" cy="2828"/>
          </a:xfrm>
        </p:grpSpPr>
        <p:sp>
          <p:nvSpPr>
            <p:cNvPr id="30" name="矩形 29"/>
            <p:cNvSpPr/>
            <p:nvPr/>
          </p:nvSpPr>
          <p:spPr>
            <a:xfrm>
              <a:off x="1093" y="2462"/>
              <a:ext cx="7268" cy="282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31" name="图片 30"/>
            <p:cNvPicPr>
              <a:picLocks noChangeAspect="1"/>
            </p:cNvPicPr>
            <p:nvPr>
              <p:custDataLst>
                <p:tags r:id="rId3"/>
              </p:custDataLst>
            </p:nvPr>
          </p:nvPicPr>
          <p:blipFill>
            <a:blip r:embed="rId9">
              <a:grayscl/>
            </a:blip>
            <a:stretch>
              <a:fillRect/>
            </a:stretch>
          </p:blipFill>
          <p:spPr>
            <a:xfrm>
              <a:off x="1405" y="2779"/>
              <a:ext cx="1699" cy="2194"/>
            </a:xfrm>
            <a:prstGeom prst="rect">
              <a:avLst/>
            </a:prstGeom>
          </p:spPr>
        </p:pic>
        <p:sp>
          <p:nvSpPr>
            <p:cNvPr id="32" name="文本框 31"/>
            <p:cNvSpPr txBox="1"/>
            <p:nvPr/>
          </p:nvSpPr>
          <p:spPr>
            <a:xfrm>
              <a:off x="3463" y="2713"/>
              <a:ext cx="4581" cy="2325"/>
            </a:xfrm>
            <a:prstGeom prst="rect">
              <a:avLst/>
            </a:prstGeom>
            <a:noFill/>
          </p:spPr>
          <p:txBody>
            <a:bodyPr wrap="square" rtlCol="0">
              <a:spAutoFit/>
            </a:bodyPr>
            <a:lstStyle/>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姓</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名：</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XXXXX</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sz="1200" b="1" dirty="0">
                  <a:latin typeface="微软雅黑" panose="020B0503020204020204" pitchFamily="34" charset="-122"/>
                  <a:ea typeface="微软雅黑" panose="020B0503020204020204" pitchFamily="34" charset="-122"/>
                  <a:cs typeface="微软雅黑" panose="020B0503020204020204" pitchFamily="34" charset="-122"/>
                </a:rPr>
                <a:t>办公地点</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：外文楼</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104</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办公电话：</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62XXXXXX</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岗位职责：办公室副主任</a:t>
              </a:r>
              <a:endParaRPr lang="en-US" altLang="zh-CN" sz="1200"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工作邮箱：</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XXXXXX</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@pku.edu.cn</a:t>
              </a:r>
            </a:p>
          </p:txBody>
        </p:sp>
      </p:grpSp>
      <p:sp>
        <p:nvSpPr>
          <p:cNvPr id="33" name="矩形 32"/>
          <p:cNvSpPr/>
          <p:nvPr/>
        </p:nvSpPr>
        <p:spPr>
          <a:xfrm>
            <a:off x="5369061" y="458697"/>
            <a:ext cx="1453877" cy="204470"/>
          </a:xfrm>
          <a:prstGeom prst="rect">
            <a:avLst/>
          </a:prstGeom>
        </p:spPr>
        <p:txBody>
          <a:bodyPr wrap="square">
            <a:spAutoFit/>
          </a:bodyPr>
          <a:lstStyle/>
          <a:p>
            <a:pPr algn="ctr">
              <a:defRPr/>
            </a:pPr>
            <a:r>
              <a:rPr lang="en-US" altLang="zh-CN" sz="735" dirty="0">
                <a:solidFill>
                  <a:prstClr val="black">
                    <a:lumMod val="50000"/>
                    <a:lumOff val="50000"/>
                  </a:prstClr>
                </a:solidFill>
                <a:latin typeface="微软雅黑" panose="020B0503020204020204" pitchFamily="34" charset="-122"/>
                <a:ea typeface="微软雅黑" panose="020B0503020204020204" pitchFamily="34" charset="-122"/>
                <a:cs typeface="+mn-ea"/>
                <a:sym typeface="Arial" panose="020B0604020202020204" pitchFamily="34" charset="0"/>
              </a:rPr>
              <a:t>Staff</a:t>
            </a:r>
          </a:p>
        </p:txBody>
      </p:sp>
      <p:sp>
        <p:nvSpPr>
          <p:cNvPr id="34" name="文本框 33"/>
          <p:cNvSpPr txBox="1"/>
          <p:nvPr/>
        </p:nvSpPr>
        <p:spPr>
          <a:xfrm>
            <a:off x="4783426" y="24721"/>
            <a:ext cx="2625144" cy="583565"/>
          </a:xfrm>
          <a:prstGeom prst="rect">
            <a:avLst/>
          </a:prstGeom>
          <a:noFill/>
        </p:spPr>
        <p:txBody>
          <a:bodyPr wrap="square">
            <a:spAutoFit/>
          </a:bodyPr>
          <a:lstStyle>
            <a:defPPr>
              <a:defRPr lang="zh-CN"/>
            </a:defPPr>
            <a:lvl1pPr algn="ctr">
              <a:lnSpc>
                <a:spcPct val="150000"/>
              </a:lnSpc>
              <a:defRPr sz="1400">
                <a:gradFill>
                  <a:gsLst>
                    <a:gs pos="0">
                      <a:srgbClr val="08AEEA"/>
                    </a:gs>
                    <a:gs pos="100000">
                      <a:srgbClr val="2AF598"/>
                    </a:gs>
                  </a:gsLst>
                  <a:lin ang="2700000" scaled="0"/>
                </a:gradFill>
                <a:latin typeface="微软雅黑" panose="020B0503020204020204" pitchFamily="34" charset="-122"/>
                <a:ea typeface="微软雅黑" panose="020B0503020204020204" pitchFamily="34" charset="-122"/>
              </a:defRPr>
            </a:lvl1pPr>
          </a:lstStyle>
          <a:p>
            <a:pPr>
              <a:lnSpc>
                <a:spcPct val="100000"/>
              </a:lnSpc>
              <a:defRPr/>
            </a:pPr>
            <a:r>
              <a:rPr lang="zh-CN" altLang="en-US" sz="3200" b="1" dirty="0">
                <a:solidFill>
                  <a:schemeClr val="accent5">
                    <a:lumMod val="75000"/>
                  </a:schemeClr>
                </a:solidFill>
                <a:cs typeface="+mn-ea"/>
                <a:sym typeface="Arial" panose="020B0604020202020204" pitchFamily="34" charset="0"/>
              </a:rPr>
              <a:t>行政人员</a:t>
            </a:r>
          </a:p>
        </p:txBody>
      </p:sp>
      <p:grpSp>
        <p:nvGrpSpPr>
          <p:cNvPr id="35" name="组合 34"/>
          <p:cNvGrpSpPr/>
          <p:nvPr/>
        </p:nvGrpSpPr>
        <p:grpSpPr>
          <a:xfrm>
            <a:off x="5685630" y="663818"/>
            <a:ext cx="823914" cy="62804"/>
            <a:chOff x="5685630" y="1095375"/>
            <a:chExt cx="823914" cy="62804"/>
          </a:xfrm>
        </p:grpSpPr>
        <p:cxnSp>
          <p:nvCxnSpPr>
            <p:cNvPr id="36" name="直接连接符 35"/>
            <p:cNvCxnSpPr/>
            <p:nvPr/>
          </p:nvCxnSpPr>
          <p:spPr>
            <a:xfrm>
              <a:off x="5969000" y="1095375"/>
              <a:ext cx="257175" cy="0"/>
            </a:xfrm>
            <a:prstGeom prst="line">
              <a:avLst/>
            </a:prstGeom>
            <a:ln w="28575">
              <a:solidFill>
                <a:srgbClr val="686C86"/>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6252369" y="1095375"/>
              <a:ext cx="257175" cy="0"/>
            </a:xfrm>
            <a:prstGeom prst="line">
              <a:avLst/>
            </a:prstGeom>
            <a:ln w="28575">
              <a:solidFill>
                <a:srgbClr val="686C86"/>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5685630" y="1095375"/>
              <a:ext cx="257175" cy="0"/>
            </a:xfrm>
            <a:prstGeom prst="line">
              <a:avLst/>
            </a:prstGeom>
            <a:ln w="28575">
              <a:solidFill>
                <a:srgbClr val="686C86"/>
              </a:solidFill>
            </a:ln>
          </p:spPr>
          <p:style>
            <a:lnRef idx="1">
              <a:schemeClr val="accent1"/>
            </a:lnRef>
            <a:fillRef idx="0">
              <a:schemeClr val="accent1"/>
            </a:fillRef>
            <a:effectRef idx="0">
              <a:schemeClr val="accent1"/>
            </a:effectRef>
            <a:fontRef idx="minor">
              <a:schemeClr val="tx1"/>
            </a:fontRef>
          </p:style>
        </p:cxnSp>
        <p:sp>
          <p:nvSpPr>
            <p:cNvPr id="39" name="等腰三角形 38"/>
            <p:cNvSpPr/>
            <p:nvPr/>
          </p:nvSpPr>
          <p:spPr>
            <a:xfrm flipV="1">
              <a:off x="6043611" y="1109375"/>
              <a:ext cx="104775" cy="48804"/>
            </a:xfrm>
            <a:prstGeom prst="triangle">
              <a:avLst/>
            </a:prstGeom>
            <a:solidFill>
              <a:srgbClr val="686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7">
            <a:extLst>
              <a:ext uri="{28A0092B-C50C-407E-A947-70E740481C1C}">
                <a14:useLocalDpi xmlns:a14="http://schemas.microsoft.com/office/drawing/2010/main" val="0"/>
              </a:ext>
            </a:extLst>
          </a:blip>
          <a:srcRect b="19011"/>
          <a:stretch>
            <a:fillRect/>
          </a:stretch>
        </p:blipFill>
        <p:spPr>
          <a:xfrm>
            <a:off x="823" y="0"/>
            <a:ext cx="12190355" cy="6884318"/>
          </a:xfrm>
          <a:prstGeom prst="rect">
            <a:avLst/>
          </a:prstGeom>
        </p:spPr>
      </p:pic>
      <p:sp>
        <p:nvSpPr>
          <p:cNvPr id="15" name="PA-圆角矩形 3"/>
          <p:cNvSpPr/>
          <p:nvPr>
            <p:custDataLst>
              <p:tags r:id="rId2"/>
            </p:custDataLst>
          </p:nvPr>
        </p:nvSpPr>
        <p:spPr>
          <a:xfrm>
            <a:off x="398833" y="444499"/>
            <a:ext cx="11720891" cy="6102216"/>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r>
              <a:rPr lang="en-US" altLang="zh-CN" sz="3200" b="1">
                <a:solidFill>
                  <a:prstClr val="white"/>
                </a:solidFill>
                <a:latin typeface="微软雅黑" panose="020B0503020204020204" pitchFamily="34" charset="-122"/>
                <a:ea typeface="微软雅黑" panose="020B0503020204020204" pitchFamily="34" charset="-122"/>
              </a:rPr>
              <a:t>14</a:t>
            </a:r>
            <a:endParaRPr lang="en-US" altLang="zh-CN" sz="3200" b="1" dirty="0">
              <a:solidFill>
                <a:prstClr val="white"/>
              </a:solidFill>
              <a:latin typeface="微软雅黑" panose="020B0503020204020204" pitchFamily="34" charset="-122"/>
              <a:ea typeface="微软雅黑" panose="020B0503020204020204" pitchFamily="34" charset="-122"/>
            </a:endParaRPr>
          </a:p>
        </p:txBody>
      </p:sp>
      <p:sp>
        <p:nvSpPr>
          <p:cNvPr id="6" name="文本框 5"/>
          <p:cNvSpPr txBox="1"/>
          <p:nvPr>
            <p:custDataLst>
              <p:tags r:id="rId3"/>
            </p:custDataLst>
          </p:nvPr>
        </p:nvSpPr>
        <p:spPr>
          <a:xfrm>
            <a:off x="887096" y="1393190"/>
            <a:ext cx="1851660" cy="768350"/>
          </a:xfrm>
          <a:prstGeom prst="rect">
            <a:avLst/>
          </a:prstGeom>
          <a:noFill/>
        </p:spPr>
        <p:txBody>
          <a:bodyPr wrap="square" rtlCol="0">
            <a:normAutofit fontScale="97500"/>
          </a:bodyPr>
          <a:lstStyle/>
          <a:p>
            <a:pPr algn="r"/>
            <a:r>
              <a:rPr lang="zh-CN" altLang="en-US" sz="4400" b="1" spc="3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张  三</a:t>
            </a:r>
          </a:p>
        </p:txBody>
      </p:sp>
      <p:sp>
        <p:nvSpPr>
          <p:cNvPr id="7" name="文本框 6"/>
          <p:cNvSpPr txBox="1"/>
          <p:nvPr>
            <p:custDataLst>
              <p:tags r:id="rId4"/>
            </p:custDataLst>
          </p:nvPr>
        </p:nvSpPr>
        <p:spPr>
          <a:xfrm>
            <a:off x="887095" y="2161540"/>
            <a:ext cx="1851660" cy="368300"/>
          </a:xfrm>
          <a:prstGeom prst="rect">
            <a:avLst/>
          </a:prstGeom>
          <a:noFill/>
        </p:spPr>
        <p:txBody>
          <a:bodyPr wrap="square" rtlCol="0">
            <a:normAutofit fontScale="92500"/>
          </a:bodyPr>
          <a:lstStyle/>
          <a:p>
            <a:pPr algn="r"/>
            <a:r>
              <a:rPr lang="en-US" altLang="zh-CN" spc="3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ZHANG SAN</a:t>
            </a:r>
          </a:p>
        </p:txBody>
      </p:sp>
      <p:sp>
        <p:nvSpPr>
          <p:cNvPr id="8" name="矩形 7"/>
          <p:cNvSpPr/>
          <p:nvPr>
            <p:custDataLst>
              <p:tags r:id="rId5"/>
            </p:custDataLst>
          </p:nvPr>
        </p:nvSpPr>
        <p:spPr>
          <a:xfrm>
            <a:off x="2897505" y="1515110"/>
            <a:ext cx="76200" cy="9226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文本框 16"/>
          <p:cNvSpPr txBox="1"/>
          <p:nvPr>
            <p:custDataLst>
              <p:tags r:id="rId6"/>
            </p:custDataLst>
          </p:nvPr>
        </p:nvSpPr>
        <p:spPr>
          <a:xfrm>
            <a:off x="5768975" y="2133599"/>
            <a:ext cx="1030605" cy="829945"/>
          </a:xfrm>
          <a:prstGeom prst="rect">
            <a:avLst/>
          </a:prstGeom>
          <a:noFill/>
        </p:spPr>
        <p:txBody>
          <a:bodyPr wrap="square" rtlCol="0">
            <a:normAutofit/>
          </a:bodyPr>
          <a:lstStyle/>
          <a:p>
            <a:r>
              <a:rPr lang="en-US" altLang="zh-CN" sz="4800" b="1" dirty="0">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01.</a:t>
            </a:r>
          </a:p>
        </p:txBody>
      </p:sp>
      <p:sp>
        <p:nvSpPr>
          <p:cNvPr id="18" name="文本框 17"/>
          <p:cNvSpPr txBox="1"/>
          <p:nvPr>
            <p:custDataLst>
              <p:tags r:id="rId7"/>
            </p:custDataLst>
          </p:nvPr>
        </p:nvSpPr>
        <p:spPr>
          <a:xfrm>
            <a:off x="6878955" y="2133599"/>
            <a:ext cx="4246245" cy="831600"/>
          </a:xfrm>
          <a:prstGeom prst="rect">
            <a:avLst/>
          </a:prstGeom>
          <a:noFill/>
        </p:spPr>
        <p:txBody>
          <a:bodyPr wrap="square" bIns="46990" rtlCol="0" anchor="ctr" anchorCtr="0">
            <a:normAutofit/>
          </a:bodyPr>
          <a:lstStyle/>
          <a:p>
            <a:pPr>
              <a:lnSpc>
                <a:spcPct val="120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教育背景</a:t>
            </a:r>
          </a:p>
        </p:txBody>
      </p:sp>
      <p:sp>
        <p:nvSpPr>
          <p:cNvPr id="26" name="文本框 25"/>
          <p:cNvSpPr txBox="1"/>
          <p:nvPr>
            <p:custDataLst>
              <p:tags r:id="rId8"/>
            </p:custDataLst>
          </p:nvPr>
        </p:nvSpPr>
        <p:spPr>
          <a:xfrm>
            <a:off x="5768975" y="3418840"/>
            <a:ext cx="1030605" cy="829945"/>
          </a:xfrm>
          <a:prstGeom prst="rect">
            <a:avLst/>
          </a:prstGeom>
          <a:noFill/>
        </p:spPr>
        <p:txBody>
          <a:bodyPr wrap="square" rtlCol="0">
            <a:normAutofit/>
          </a:bodyPr>
          <a:lstStyle/>
          <a:p>
            <a:r>
              <a:rPr lang="en-US" altLang="zh-CN" sz="4800" b="1" dirty="0">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02.</a:t>
            </a:r>
          </a:p>
        </p:txBody>
      </p:sp>
      <p:sp>
        <p:nvSpPr>
          <p:cNvPr id="27" name="文本框 26"/>
          <p:cNvSpPr txBox="1"/>
          <p:nvPr>
            <p:custDataLst>
              <p:tags r:id="rId9"/>
            </p:custDataLst>
          </p:nvPr>
        </p:nvSpPr>
        <p:spPr>
          <a:xfrm>
            <a:off x="6878955" y="3418840"/>
            <a:ext cx="4246245" cy="831600"/>
          </a:xfrm>
          <a:prstGeom prst="rect">
            <a:avLst/>
          </a:prstGeom>
          <a:noFill/>
        </p:spPr>
        <p:txBody>
          <a:bodyPr wrap="square" bIns="46990" rtlCol="0" anchor="ctr" anchorCtr="0">
            <a:normAutofit/>
          </a:bodyPr>
          <a:lstStyle/>
          <a:p>
            <a:pPr>
              <a:lnSpc>
                <a:spcPct val="120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任职简介</a:t>
            </a:r>
          </a:p>
        </p:txBody>
      </p:sp>
      <p:sp>
        <p:nvSpPr>
          <p:cNvPr id="29" name="文本框 28"/>
          <p:cNvSpPr txBox="1"/>
          <p:nvPr>
            <p:custDataLst>
              <p:tags r:id="rId10"/>
            </p:custDataLst>
          </p:nvPr>
        </p:nvSpPr>
        <p:spPr>
          <a:xfrm>
            <a:off x="5768975" y="4704079"/>
            <a:ext cx="1030605" cy="829945"/>
          </a:xfrm>
          <a:prstGeom prst="rect">
            <a:avLst/>
          </a:prstGeom>
          <a:noFill/>
        </p:spPr>
        <p:txBody>
          <a:bodyPr wrap="square" rtlCol="0">
            <a:normAutofit/>
          </a:bodyPr>
          <a:lstStyle/>
          <a:p>
            <a:r>
              <a:rPr lang="en-US" altLang="zh-CN" sz="4800" b="1">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03.</a:t>
            </a:r>
          </a:p>
        </p:txBody>
      </p:sp>
      <p:sp>
        <p:nvSpPr>
          <p:cNvPr id="30" name="文本框 29"/>
          <p:cNvSpPr txBox="1"/>
          <p:nvPr>
            <p:custDataLst>
              <p:tags r:id="rId11"/>
            </p:custDataLst>
          </p:nvPr>
        </p:nvSpPr>
        <p:spPr>
          <a:xfrm>
            <a:off x="6878955" y="4704079"/>
            <a:ext cx="4246245" cy="831600"/>
          </a:xfrm>
          <a:prstGeom prst="rect">
            <a:avLst/>
          </a:prstGeom>
          <a:noFill/>
        </p:spPr>
        <p:txBody>
          <a:bodyPr wrap="square" bIns="46990" rtlCol="0" anchor="ctr" anchorCtr="0">
            <a:normAutofit/>
          </a:bodyPr>
          <a:lstStyle/>
          <a:p>
            <a:pPr>
              <a:lnSpc>
                <a:spcPct val="120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代表性成果</a:t>
            </a:r>
          </a:p>
        </p:txBody>
      </p:sp>
      <p:cxnSp>
        <p:nvCxnSpPr>
          <p:cNvPr id="38" name="直接连接符 37"/>
          <p:cNvCxnSpPr/>
          <p:nvPr>
            <p:custDataLst>
              <p:tags r:id="rId12"/>
            </p:custDataLst>
          </p:nvPr>
        </p:nvCxnSpPr>
        <p:spPr>
          <a:xfrm>
            <a:off x="5768975" y="1925394"/>
            <a:ext cx="5248275" cy="0"/>
          </a:xfrm>
          <a:prstGeom prst="line">
            <a:avLst/>
          </a:prstGeom>
          <a:l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文本框 1"/>
          <p:cNvSpPr txBox="1"/>
          <p:nvPr>
            <p:custDataLst>
              <p:tags r:id="rId13"/>
            </p:custDataLst>
          </p:nvPr>
        </p:nvSpPr>
        <p:spPr>
          <a:xfrm>
            <a:off x="5857538" y="987414"/>
            <a:ext cx="4246245" cy="831600"/>
          </a:xfrm>
          <a:prstGeom prst="rect">
            <a:avLst/>
          </a:prstGeom>
          <a:noFill/>
        </p:spPr>
        <p:txBody>
          <a:bodyPr wrap="square" bIns="46990" rtlCol="0" anchor="ctr" anchorCtr="0">
            <a:normAutofit/>
          </a:bodyPr>
          <a:lstStyle/>
          <a:p>
            <a:pPr>
              <a:lnSpc>
                <a:spcPct val="120000"/>
              </a:lnSpc>
            </a:pPr>
            <a:r>
              <a:rPr lang="zh-CN" altLang="en-US" sz="3200"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个人简介</a:t>
            </a:r>
            <a:r>
              <a:rPr lang="en-US" altLang="zh-CN" sz="3200"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300</a:t>
            </a:r>
            <a:r>
              <a:rPr lang="zh-CN" altLang="en-US" sz="3200"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字</a:t>
            </a:r>
            <a:r>
              <a:rPr lang="en-US" altLang="zh-CN" sz="3200"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p>
        </p:txBody>
      </p:sp>
      <p:sp>
        <p:nvSpPr>
          <p:cNvPr id="4" name="文本框 3"/>
          <p:cNvSpPr txBox="1"/>
          <p:nvPr>
            <p:custDataLst>
              <p:tags r:id="rId14"/>
            </p:custDataLst>
          </p:nvPr>
        </p:nvSpPr>
        <p:spPr>
          <a:xfrm>
            <a:off x="5851525" y="5608319"/>
            <a:ext cx="1030605" cy="829945"/>
          </a:xfrm>
          <a:prstGeom prst="rect">
            <a:avLst/>
          </a:prstGeom>
          <a:noFill/>
        </p:spPr>
        <p:txBody>
          <a:bodyPr wrap="square" rtlCol="0">
            <a:normAutofit/>
          </a:bodyPr>
          <a:lstStyle/>
          <a:p>
            <a:r>
              <a:rPr lang="en-US" altLang="zh-CN" sz="4800" b="1">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a:t>
            </a:r>
          </a:p>
        </p:txBody>
      </p:sp>
      <p:sp>
        <p:nvSpPr>
          <p:cNvPr id="5" name="文本框 4"/>
          <p:cNvSpPr txBox="1"/>
          <p:nvPr/>
        </p:nvSpPr>
        <p:spPr>
          <a:xfrm>
            <a:off x="887095" y="2682240"/>
            <a:ext cx="3314700" cy="1568450"/>
          </a:xfrm>
          <a:prstGeom prst="rect">
            <a:avLst/>
          </a:prstGeom>
          <a:noFill/>
        </p:spPr>
        <p:txBody>
          <a:bodyPr wrap="square" rtlCol="0" anchor="t">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职    称：教授</a:t>
            </a:r>
          </a:p>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导师类别：博士研究生导师</a:t>
            </a:r>
          </a:p>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研究方向：XXXXXX</a:t>
            </a:r>
          </a:p>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联系方式：XXXXXX@pku.edu.cn</a:t>
            </a:r>
          </a:p>
        </p:txBody>
      </p:sp>
    </p:spTree>
    <p:custDataLst>
      <p:tags r:id="rId1"/>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4">
            <a:extLst>
              <a:ext uri="{28A0092B-C50C-407E-A947-70E740481C1C}">
                <a14:useLocalDpi xmlns:a14="http://schemas.microsoft.com/office/drawing/2010/main" val="0"/>
              </a:ext>
            </a:extLst>
          </a:blip>
          <a:srcRect b="19011"/>
          <a:stretch>
            <a:fillRect/>
          </a:stretch>
        </p:blipFill>
        <p:spPr>
          <a:xfrm>
            <a:off x="823" y="0"/>
            <a:ext cx="12190355" cy="6884318"/>
          </a:xfrm>
          <a:prstGeom prst="rect">
            <a:avLst/>
          </a:prstGeom>
        </p:spPr>
      </p:pic>
      <p:sp>
        <p:nvSpPr>
          <p:cNvPr id="32" name="PA-圆角矩形 3"/>
          <p:cNvSpPr/>
          <p:nvPr>
            <p:custDataLst>
              <p:tags r:id="rId1"/>
            </p:custDataLst>
          </p:nvPr>
        </p:nvSpPr>
        <p:spPr>
          <a:xfrm>
            <a:off x="337137" y="357608"/>
            <a:ext cx="11517725" cy="5950825"/>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r>
              <a:rPr lang="en-US" altLang="zh-CN" sz="3200" b="1" dirty="0">
                <a:solidFill>
                  <a:prstClr val="white"/>
                </a:solidFill>
                <a:latin typeface="微软雅黑" panose="020B0503020204020204" pitchFamily="34" charset="-122"/>
                <a:ea typeface="微软雅黑" panose="020B0503020204020204" pitchFamily="34" charset="-122"/>
              </a:rPr>
              <a:t>14</a:t>
            </a:r>
            <a:endParaRPr lang="zh-CN" altLang="en-US" sz="3200" b="1" dirty="0">
              <a:solidFill>
                <a:prstClr val="white"/>
              </a:solidFill>
              <a:latin typeface="微软雅黑" panose="020B0503020204020204" pitchFamily="34" charset="-122"/>
              <a:ea typeface="微软雅黑" panose="020B0503020204020204" pitchFamily="34" charset="-122"/>
            </a:endParaRPr>
          </a:p>
        </p:txBody>
      </p:sp>
      <p:sp>
        <p:nvSpPr>
          <p:cNvPr id="39" name="矩形 38"/>
          <p:cNvSpPr/>
          <p:nvPr/>
        </p:nvSpPr>
        <p:spPr>
          <a:xfrm>
            <a:off x="1021405" y="1578345"/>
            <a:ext cx="10009761" cy="4093428"/>
          </a:xfrm>
          <a:prstGeom prst="rect">
            <a:avLst/>
          </a:prstGeom>
        </p:spPr>
        <p:txBody>
          <a:bodyPr wrap="square">
            <a:spAutoFit/>
          </a:bodyPr>
          <a:lstStyle/>
          <a:p>
            <a:pPr defTabSz="1218565" fontAlgn="base">
              <a:lnSpc>
                <a:spcPct val="200000"/>
              </a:lnSpc>
              <a:spcBef>
                <a:spcPct val="0"/>
              </a:spcBef>
              <a:spcAft>
                <a:spcPct val="0"/>
              </a:spcAft>
              <a:buClr>
                <a:srgbClr val="C00000"/>
              </a:buClr>
            </a:pPr>
            <a:r>
              <a:rPr lang="zh-CN" altLang="en-US" sz="2600" b="1" dirty="0">
                <a:solidFill>
                  <a:schemeClr val="accent5">
                    <a:lumMod val="75000"/>
                  </a:schemeClr>
                </a:solidFill>
                <a:latin typeface="微软雅黑" panose="020B0503020204020204" pitchFamily="34" charset="-122"/>
                <a:ea typeface="微软雅黑" panose="020B0503020204020204" pitchFamily="34" charset="-122"/>
              </a:rPr>
              <a:t>党史学习教育启动以来，业务办公室认真贯彻落实上级和学校安排部署，扎实践行</a:t>
            </a:r>
            <a:r>
              <a:rPr lang="zh-CN" altLang="en-US" sz="2600" b="1" dirty="0">
                <a:solidFill>
                  <a:srgbClr val="FF0000"/>
                </a:solidFill>
                <a:latin typeface="微软雅黑" panose="020B0503020204020204" pitchFamily="34" charset="-122"/>
                <a:ea typeface="微软雅黑" panose="020B0503020204020204" pitchFamily="34" charset="-122"/>
              </a:rPr>
              <a:t>“学党史、悟思想、办实事、开新局”</a:t>
            </a:r>
            <a:r>
              <a:rPr lang="zh-CN" altLang="en-US" sz="2600" b="1" dirty="0">
                <a:solidFill>
                  <a:schemeClr val="accent5">
                    <a:lumMod val="75000"/>
                  </a:schemeClr>
                </a:solidFill>
                <a:latin typeface="微软雅黑" panose="020B0503020204020204" pitchFamily="34" charset="-122"/>
                <a:ea typeface="微软雅黑" panose="020B0503020204020204" pitchFamily="34" charset="-122"/>
              </a:rPr>
              <a:t>要求，把党史学习教育同本职工作结合起来，聚焦师生</a:t>
            </a:r>
            <a:r>
              <a:rPr lang="zh-CN" altLang="en-US" sz="2600" b="1" dirty="0">
                <a:solidFill>
                  <a:srgbClr val="FF0000"/>
                </a:solidFill>
                <a:latin typeface="微软雅黑" panose="020B0503020204020204" pitchFamily="34" charset="-122"/>
                <a:ea typeface="微软雅黑" panose="020B0503020204020204" pitchFamily="34" charset="-122"/>
              </a:rPr>
              <a:t>“急难愁盼”</a:t>
            </a:r>
            <a:r>
              <a:rPr lang="zh-CN" altLang="en-US" sz="2600" b="1" dirty="0">
                <a:solidFill>
                  <a:schemeClr val="accent5">
                    <a:lumMod val="75000"/>
                  </a:schemeClr>
                </a:solidFill>
                <a:latin typeface="微软雅黑" panose="020B0503020204020204" pitchFamily="34" charset="-122"/>
                <a:ea typeface="微软雅黑" panose="020B0503020204020204" pitchFamily="34" charset="-122"/>
              </a:rPr>
              <a:t>问题，积极开展“</a:t>
            </a:r>
            <a:r>
              <a:rPr lang="zh-CN" altLang="en-US" sz="2600" b="1" dirty="0">
                <a:solidFill>
                  <a:srgbClr val="FF0000"/>
                </a:solidFill>
                <a:latin typeface="微软雅黑" panose="020B0503020204020204" pitchFamily="34" charset="-122"/>
                <a:ea typeface="微软雅黑" panose="020B0503020204020204" pitchFamily="34" charset="-122"/>
              </a:rPr>
              <a:t>我为师生办实事”</a:t>
            </a:r>
            <a:r>
              <a:rPr lang="zh-CN" altLang="en-US" sz="2600" b="1" dirty="0">
                <a:solidFill>
                  <a:schemeClr val="accent5">
                    <a:lumMod val="75000"/>
                  </a:schemeClr>
                </a:solidFill>
                <a:latin typeface="微软雅黑" panose="020B0503020204020204" pitchFamily="34" charset="-122"/>
                <a:ea typeface="微软雅黑" panose="020B0503020204020204" pitchFamily="34" charset="-122"/>
              </a:rPr>
              <a:t>实践活动，确保党史学习教育与解决实际问题深度结合，努力推动党史学习教育见实见效。</a:t>
            </a:r>
            <a:endParaRPr lang="en-US" altLang="zh-CN" sz="2600" b="1" dirty="0">
              <a:solidFill>
                <a:schemeClr val="accent5">
                  <a:lumMod val="75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591507" y="87942"/>
            <a:ext cx="3196176" cy="122073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b="19011"/>
          <a:stretch>
            <a:fillRect/>
          </a:stretch>
        </p:blipFill>
        <p:spPr>
          <a:xfrm>
            <a:off x="1645" y="0"/>
            <a:ext cx="12190355" cy="6884318"/>
          </a:xfrm>
          <a:prstGeom prst="rect">
            <a:avLst/>
          </a:prstGeom>
        </p:spPr>
      </p:pic>
      <p:sp>
        <p:nvSpPr>
          <p:cNvPr id="8" name="PA-圆角矩形 3"/>
          <p:cNvSpPr/>
          <p:nvPr>
            <p:custDataLst>
              <p:tags r:id="rId1"/>
            </p:custDataLst>
          </p:nvPr>
        </p:nvSpPr>
        <p:spPr>
          <a:xfrm>
            <a:off x="337959" y="357608"/>
            <a:ext cx="11517725" cy="5950825"/>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base" latinLnBrk="0" hangingPunct="1">
              <a:lnSpc>
                <a:spcPct val="100000"/>
              </a:lnSpc>
              <a:spcBef>
                <a:spcPct val="0"/>
              </a:spcBef>
              <a:spcAft>
                <a:spcPct val="0"/>
              </a:spcAft>
              <a:buClrTx/>
              <a:buSzTx/>
              <a:buFontTx/>
              <a:buNone/>
              <a:defRPr/>
            </a:pPr>
            <a:endPar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1197539" y="576170"/>
            <a:ext cx="5071332" cy="954107"/>
          </a:xfrm>
          <a:prstGeom prst="rect">
            <a:avLst/>
          </a:prstGeom>
        </p:spPr>
        <p:txBody>
          <a:bodyPr wrap="square">
            <a:spAutoFit/>
          </a:bodyPr>
          <a:lstStyle/>
          <a:p>
            <a:pPr marL="0" marR="0" lvl="0" indent="0" algn="l" defTabSz="1218565" rtl="0" eaLnBrk="1" fontAlgn="base" latinLnBrk="0" hangingPunct="1">
              <a:lnSpc>
                <a:spcPct val="200000"/>
              </a:lnSpc>
              <a:spcBef>
                <a:spcPct val="0"/>
              </a:spcBef>
              <a:spcAft>
                <a:spcPct val="0"/>
              </a:spcAft>
              <a:buClr>
                <a:srgbClr val="C00000"/>
              </a:buClr>
              <a:buSzTx/>
              <a:buFontTx/>
              <a:buNone/>
              <a:defRPr/>
            </a:pPr>
            <a:r>
              <a:rPr kumimoji="0" lang="zh-CN" altLang="en-US" sz="2800" b="1" i="0" u="none" strike="noStrike" kern="1200" cap="none" spc="0" normalizeH="0" baseline="0" noProof="0" dirty="0">
                <a:ln>
                  <a:noFill/>
                </a:ln>
                <a:solidFill>
                  <a:srgbClr val="268868">
                    <a:lumMod val="75000"/>
                  </a:srgbClr>
                </a:solidFill>
                <a:effectLst/>
                <a:uLnTx/>
                <a:uFillTx/>
                <a:latin typeface="微软雅黑" panose="020B0503020204020204" pitchFamily="34" charset="-122"/>
                <a:ea typeface="微软雅黑" panose="020B0503020204020204" pitchFamily="34" charset="-122"/>
                <a:cs typeface="+mn-cs"/>
              </a:rPr>
              <a:t>寻求协同支持，完善信息建设</a:t>
            </a:r>
            <a:endParaRPr kumimoji="0" lang="en-US" altLang="zh-CN" sz="2800" b="1" i="0" u="none" strike="noStrike" kern="1200" cap="none" spc="0" normalizeH="0" baseline="0" noProof="0" dirty="0">
              <a:ln>
                <a:noFill/>
              </a:ln>
              <a:solidFill>
                <a:srgbClr val="268868">
                  <a:lumMod val="75000"/>
                </a:srgbClr>
              </a:solidFill>
              <a:effectLst/>
              <a:uLnTx/>
              <a:uFillTx/>
              <a:latin typeface="微软雅黑" panose="020B0503020204020204" pitchFamily="34" charset="-122"/>
              <a:ea typeface="微软雅黑" panose="020B0503020204020204" pitchFamily="34" charset="-122"/>
              <a:cs typeface="+mn-cs"/>
            </a:endParaRPr>
          </a:p>
        </p:txBody>
      </p:sp>
      <p:sp>
        <p:nvSpPr>
          <p:cNvPr id="7" name="矩形 6"/>
          <p:cNvSpPr/>
          <p:nvPr/>
        </p:nvSpPr>
        <p:spPr>
          <a:xfrm>
            <a:off x="2014504" y="1530507"/>
            <a:ext cx="8492469" cy="1337945"/>
          </a:xfrm>
          <a:prstGeom prst="rect">
            <a:avLst/>
          </a:prstGeom>
        </p:spPr>
        <p:txBody>
          <a:bodyPr wrap="square">
            <a:spAutoFit/>
          </a:bodyPr>
          <a:lstStyle/>
          <a:p>
            <a:pPr defTabSz="1218565" fontAlgn="base">
              <a:lnSpc>
                <a:spcPct val="150000"/>
              </a:lnSpc>
              <a:spcBef>
                <a:spcPct val="0"/>
              </a:spcBef>
              <a:spcAft>
                <a:spcPct val="0"/>
              </a:spcAft>
              <a:buClr>
                <a:srgbClr val="C00000"/>
              </a:buClr>
              <a:defRPr/>
            </a:pPr>
            <a:r>
              <a:rPr kumimoji="0" lang="zh-CN" altLang="en-US" sz="1800" b="1" i="0" u="none" strike="noStrike" kern="1200" cap="none" spc="0" normalizeH="0" baseline="0" noProof="0" dirty="0">
                <a:ln>
                  <a:noFill/>
                </a:ln>
                <a:solidFill>
                  <a:srgbClr val="268868">
                    <a:lumMod val="7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会议室预订系统：</a:t>
            </a:r>
            <a:r>
              <a:rPr kumimoji="0" lang="en-US" altLang="zh-CN" sz="1800" b="1" i="0" u="none" strike="noStrike" kern="1200" cap="none" spc="0" normalizeH="0" baseline="0" noProof="0" dirty="0">
                <a:ln>
                  <a:noFill/>
                </a:ln>
                <a:solidFill>
                  <a:srgbClr val="268868">
                    <a:lumMod val="7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lang="zh-CN" altLang="en-US" b="1" dirty="0">
                <a:solidFill>
                  <a:srgbClr val="268868">
                    <a:lumMod val="75000"/>
                  </a:srgbClr>
                </a:solidFill>
                <a:latin typeface="微软雅黑" panose="020B0503020204020204" pitchFamily="34" charset="-122"/>
                <a:ea typeface="微软雅黑" panose="020B0503020204020204" pitchFamily="34" charset="-122"/>
                <a:cs typeface="微软雅黑" panose="020B0503020204020204" pitchFamily="34" charset="-122"/>
              </a:rPr>
              <a:t>、预定用途：新增</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“外事接待”</a:t>
            </a:r>
            <a:r>
              <a:rPr lang="zh-CN" altLang="en-US" b="1" dirty="0">
                <a:solidFill>
                  <a:srgbClr val="268868">
                    <a:lumMod val="75000"/>
                  </a:srgbClr>
                </a:solidFill>
                <a:latin typeface="微软雅黑" panose="020B0503020204020204" pitchFamily="34" charset="-122"/>
                <a:ea typeface="微软雅黑" panose="020B0503020204020204" pitchFamily="34" charset="-122"/>
                <a:cs typeface="微软雅黑" panose="020B0503020204020204" pitchFamily="34" charset="-122"/>
              </a:rPr>
              <a:t>类别；</a:t>
            </a:r>
            <a:endParaRPr lang="en-US" altLang="zh-CN" b="1" dirty="0">
              <a:solidFill>
                <a:srgbClr val="268868">
                  <a:lumMod val="75000"/>
                </a:srgbClr>
              </a:solidFill>
              <a:latin typeface="微软雅黑" panose="020B0503020204020204" pitchFamily="34" charset="-122"/>
              <a:ea typeface="微软雅黑" panose="020B0503020204020204" pitchFamily="34" charset="-122"/>
              <a:cs typeface="微软雅黑" panose="020B0503020204020204" pitchFamily="34" charset="-122"/>
            </a:endParaRPr>
          </a:p>
          <a:p>
            <a:pPr defTabSz="1218565" fontAlgn="base">
              <a:lnSpc>
                <a:spcPct val="150000"/>
              </a:lnSpc>
              <a:spcBef>
                <a:spcPct val="0"/>
              </a:spcBef>
              <a:spcAft>
                <a:spcPct val="0"/>
              </a:spcAft>
              <a:buClr>
                <a:srgbClr val="C00000"/>
              </a:buClr>
              <a:defRPr/>
            </a:pPr>
            <a:r>
              <a:rPr kumimoji="0" lang="en-US" altLang="zh-CN" sz="1800" b="1" i="0" u="none" strike="noStrike" kern="1200" cap="none" spc="0" normalizeH="0" baseline="0" noProof="0" dirty="0">
                <a:ln>
                  <a:noFill/>
                </a:ln>
                <a:solidFill>
                  <a:srgbClr val="268868">
                    <a:lumMod val="7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2</a:t>
            </a:r>
            <a:r>
              <a:rPr lang="zh-CN" altLang="en-US" b="1" dirty="0">
                <a:solidFill>
                  <a:srgbClr val="268868">
                    <a:lumMod val="75000"/>
                  </a:srgbClr>
                </a:solidFill>
                <a:latin typeface="微软雅黑" panose="020B0503020204020204" pitchFamily="34" charset="-122"/>
                <a:ea typeface="微软雅黑" panose="020B0503020204020204" pitchFamily="34" charset="-122"/>
                <a:cs typeface="微软雅黑" panose="020B0503020204020204" pitchFamily="34" charset="-122"/>
              </a:rPr>
              <a:t>、每月导出预订信息，以供汇总当月活动信息，追溯活动情况。</a:t>
            </a:r>
            <a:endParaRPr lang="en-US" altLang="zh-CN" b="1" dirty="0">
              <a:solidFill>
                <a:srgbClr val="268868">
                  <a:lumMod val="75000"/>
                </a:srgbClr>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1218565" rtl="0" eaLnBrk="1" fontAlgn="base" latinLnBrk="0" hangingPunct="1">
              <a:lnSpc>
                <a:spcPct val="150000"/>
              </a:lnSpc>
              <a:spcBef>
                <a:spcPct val="0"/>
              </a:spcBef>
              <a:spcAft>
                <a:spcPct val="0"/>
              </a:spcAft>
              <a:buClr>
                <a:srgbClr val="C00000"/>
              </a:buClr>
              <a:buSzTx/>
              <a:buFontTx/>
              <a:buNone/>
              <a:defRPr/>
            </a:pPr>
            <a:endParaRPr kumimoji="0" lang="en-US" altLang="zh-CN" sz="1800" b="1" i="0" u="none" strike="noStrike" kern="1200" cap="none" spc="0" normalizeH="0" baseline="0" noProof="0" dirty="0">
              <a:ln>
                <a:noFill/>
              </a:ln>
              <a:solidFill>
                <a:srgbClr val="268868">
                  <a:lumMod val="7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28" name="直接连接符 27"/>
          <p:cNvCxnSpPr/>
          <p:nvPr/>
        </p:nvCxnSpPr>
        <p:spPr>
          <a:xfrm>
            <a:off x="1197586" y="937706"/>
            <a:ext cx="0" cy="4376833"/>
          </a:xfrm>
          <a:prstGeom prst="line">
            <a:avLst/>
          </a:prstGeom>
          <a:ln w="19050">
            <a:solidFill>
              <a:schemeClr val="accent5">
                <a:lumMod val="75000"/>
              </a:schemeClr>
            </a:solidFill>
            <a:prstDash val="sysDash"/>
          </a:ln>
        </p:spPr>
        <p:style>
          <a:lnRef idx="3">
            <a:schemeClr val="accent1"/>
          </a:lnRef>
          <a:fillRef idx="0">
            <a:schemeClr val="accent1"/>
          </a:fillRef>
          <a:effectRef idx="2">
            <a:schemeClr val="accent1"/>
          </a:effectRef>
          <a:fontRef idx="minor">
            <a:schemeClr val="tx1"/>
          </a:fontRef>
        </p:style>
      </p:cxnSp>
      <p:cxnSp>
        <p:nvCxnSpPr>
          <p:cNvPr id="30" name="直接连接符 29"/>
          <p:cNvCxnSpPr/>
          <p:nvPr/>
        </p:nvCxnSpPr>
        <p:spPr>
          <a:xfrm flipH="1">
            <a:off x="733973" y="1411001"/>
            <a:ext cx="5809364" cy="0"/>
          </a:xfrm>
          <a:prstGeom prst="line">
            <a:avLst/>
          </a:prstGeom>
          <a:ln w="19050">
            <a:solidFill>
              <a:schemeClr val="accent5">
                <a:lumMod val="75000"/>
              </a:schemeClr>
            </a:solidFill>
            <a:prstDash val="sysDash"/>
          </a:ln>
        </p:spPr>
        <p:style>
          <a:lnRef idx="3">
            <a:schemeClr val="accent1"/>
          </a:lnRef>
          <a:fillRef idx="0">
            <a:schemeClr val="accent1"/>
          </a:fillRef>
          <a:effectRef idx="2">
            <a:schemeClr val="accent1"/>
          </a:effectRef>
          <a:fontRef idx="minor">
            <a:schemeClr val="tx1"/>
          </a:fontRef>
        </p:style>
      </p:cxnSp>
      <p:pic>
        <p:nvPicPr>
          <p:cNvPr id="27" name="内容占位符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014504" y="2583901"/>
            <a:ext cx="4644782" cy="3468104"/>
          </a:xfrm>
        </p:spPr>
      </p:pic>
      <p:pic>
        <p:nvPicPr>
          <p:cNvPr id="10" name="图片 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563148" y="190390"/>
            <a:ext cx="3196176" cy="1220737"/>
          </a:xfrm>
          <a:prstGeom prst="rect">
            <a:avLst/>
          </a:prstGeom>
        </p:spPr>
      </p:pic>
      <p:sp>
        <p:nvSpPr>
          <p:cNvPr id="11" name="AutoShape 66"/>
          <p:cNvSpPr/>
          <p:nvPr/>
        </p:nvSpPr>
        <p:spPr bwMode="auto">
          <a:xfrm>
            <a:off x="1249008" y="1548469"/>
            <a:ext cx="568145" cy="56665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5">
              <a:lumMod val="75000"/>
            </a:schemeClr>
          </a:solidFill>
          <a:ln>
            <a:noFill/>
          </a:ln>
          <a:effectLst/>
        </p:spPr>
        <p:txBody>
          <a:bodyPr lIns="50799" tIns="50799" rIns="50799" bIns="50799" anchor="ctr"/>
          <a:lstStyle/>
          <a:p>
            <a:pPr defTabSz="914400">
              <a:defRPr/>
            </a:pPr>
            <a:endParaRPr lang="es-ES" sz="5800" dirty="0">
              <a:solidFill>
                <a:schemeClr val="accent5">
                  <a:lumMod val="75000"/>
                </a:schemeClr>
              </a:solidFill>
              <a:effectLst>
                <a:outerShdw blurRad="38100" dist="38100" dir="2700000" algn="tl">
                  <a:srgbClr val="000000"/>
                </a:outerShdw>
              </a:effectLst>
              <a:latin typeface="Gill Sans" charset="0"/>
              <a:cs typeface="Gill Sans" charset="0"/>
              <a:sym typeface="Gill Sans" charset="0"/>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4">
            <a:extLst>
              <a:ext uri="{28A0092B-C50C-407E-A947-70E740481C1C}">
                <a14:useLocalDpi xmlns:a14="http://schemas.microsoft.com/office/drawing/2010/main" val="0"/>
              </a:ext>
            </a:extLst>
          </a:blip>
          <a:srcRect b="19011"/>
          <a:stretch>
            <a:fillRect/>
          </a:stretch>
        </p:blipFill>
        <p:spPr>
          <a:xfrm>
            <a:off x="822" y="87942"/>
            <a:ext cx="12190355" cy="6884318"/>
          </a:xfrm>
          <a:prstGeom prst="rect">
            <a:avLst/>
          </a:prstGeom>
        </p:spPr>
      </p:pic>
      <p:sp>
        <p:nvSpPr>
          <p:cNvPr id="32" name="PA-圆角矩形 3"/>
          <p:cNvSpPr/>
          <p:nvPr>
            <p:custDataLst>
              <p:tags r:id="rId1"/>
            </p:custDataLst>
          </p:nvPr>
        </p:nvSpPr>
        <p:spPr>
          <a:xfrm>
            <a:off x="337139" y="357608"/>
            <a:ext cx="11517725" cy="5950825"/>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r>
              <a:rPr lang="en-US" altLang="zh-CN" sz="3200" b="1">
                <a:solidFill>
                  <a:prstClr val="white"/>
                </a:solidFill>
                <a:latin typeface="微软雅黑" panose="020B0503020204020204" pitchFamily="34" charset="-122"/>
                <a:ea typeface="微软雅黑" panose="020B0503020204020204" pitchFamily="34" charset="-122"/>
              </a:rPr>
              <a:t>14</a:t>
            </a:r>
            <a:endParaRPr lang="zh-CN" altLang="en-US" sz="3200" b="1" dirty="0">
              <a:solidFill>
                <a:prstClr val="white"/>
              </a:solidFill>
              <a:latin typeface="微软雅黑" panose="020B0503020204020204" pitchFamily="34" charset="-122"/>
              <a:ea typeface="微软雅黑" panose="020B0503020204020204" pitchFamily="34" charset="-122"/>
            </a:endParaRPr>
          </a:p>
        </p:txBody>
      </p:sp>
      <p:sp>
        <p:nvSpPr>
          <p:cNvPr id="39" name="矩形 38"/>
          <p:cNvSpPr/>
          <p:nvPr/>
        </p:nvSpPr>
        <p:spPr>
          <a:xfrm>
            <a:off x="1046185" y="1974356"/>
            <a:ext cx="10365953" cy="1964512"/>
          </a:xfrm>
          <a:prstGeom prst="rect">
            <a:avLst/>
          </a:prstGeom>
        </p:spPr>
        <p:txBody>
          <a:bodyPr wrap="square">
            <a:spAutoFit/>
          </a:bodyPr>
          <a:lstStyle/>
          <a:p>
            <a:pPr defTabSz="1218565" fontAlgn="base">
              <a:lnSpc>
                <a:spcPct val="200000"/>
              </a:lnSpc>
              <a:spcBef>
                <a:spcPct val="0"/>
              </a:spcBef>
              <a:spcAft>
                <a:spcPct val="0"/>
              </a:spcAft>
              <a:buClr>
                <a:srgbClr val="C00000"/>
              </a:buClr>
            </a:pPr>
            <a:r>
              <a:rPr lang="zh-CN" altLang="en-US" sz="2135" b="1" dirty="0">
                <a:solidFill>
                  <a:schemeClr val="accent6">
                    <a:lumMod val="50000"/>
                  </a:schemeClr>
                </a:solidFill>
                <a:latin typeface="微软雅黑" panose="020B0503020204020204" pitchFamily="34" charset="-122"/>
                <a:ea typeface="微软雅黑" panose="020B0503020204020204" pitchFamily="34" charset="-122"/>
              </a:rPr>
              <a:t>“我为师生办实事”没有终点，业务办公室将坚守初心担使命，持续</a:t>
            </a:r>
            <a:r>
              <a:rPr lang="zh-CN" altLang="en-US" sz="2135" b="1" dirty="0">
                <a:solidFill>
                  <a:srgbClr val="FF0000"/>
                </a:solidFill>
                <a:latin typeface="微软雅黑" panose="020B0503020204020204" pitchFamily="34" charset="-122"/>
                <a:ea typeface="微软雅黑" panose="020B0503020204020204" pitchFamily="34" charset="-122"/>
              </a:rPr>
              <a:t>保持务实的工作作风</a:t>
            </a:r>
            <a:r>
              <a:rPr lang="zh-CN" altLang="en-US" sz="2135" b="1" dirty="0">
                <a:solidFill>
                  <a:schemeClr val="accent6">
                    <a:lumMod val="50000"/>
                  </a:schemeClr>
                </a:solidFill>
                <a:latin typeface="微软雅黑" panose="020B0503020204020204" pitchFamily="34" charset="-122"/>
                <a:ea typeface="微软雅黑" panose="020B0503020204020204" pitchFamily="34" charset="-122"/>
              </a:rPr>
              <a:t>，</a:t>
            </a:r>
            <a:r>
              <a:rPr lang="zh-CN" altLang="en-US" sz="2135" b="1" dirty="0">
                <a:solidFill>
                  <a:srgbClr val="FF0000"/>
                </a:solidFill>
                <a:latin typeface="微软雅黑" panose="020B0503020204020204" pitchFamily="34" charset="-122"/>
                <a:ea typeface="微软雅黑" panose="020B0503020204020204" pitchFamily="34" charset="-122"/>
              </a:rPr>
              <a:t>不断提高工作本领</a:t>
            </a:r>
            <a:r>
              <a:rPr lang="zh-CN" altLang="en-US" sz="2135" b="1" dirty="0">
                <a:solidFill>
                  <a:schemeClr val="accent6">
                    <a:lumMod val="50000"/>
                  </a:schemeClr>
                </a:solidFill>
                <a:latin typeface="微软雅黑" panose="020B0503020204020204" pitchFamily="34" charset="-122"/>
                <a:ea typeface="微软雅黑" panose="020B0503020204020204" pitchFamily="34" charset="-122"/>
              </a:rPr>
              <a:t>，把涉及教职工切身利益的各项工作</a:t>
            </a:r>
            <a:r>
              <a:rPr lang="zh-CN" altLang="en-US" sz="2135" b="1" dirty="0">
                <a:solidFill>
                  <a:srgbClr val="FF0000"/>
                </a:solidFill>
                <a:latin typeface="微软雅黑" panose="020B0503020204020204" pitchFamily="34" charset="-122"/>
                <a:ea typeface="微软雅黑" panose="020B0503020204020204" pitchFamily="34" charset="-122"/>
              </a:rPr>
              <a:t>做实、做细</a:t>
            </a:r>
            <a:r>
              <a:rPr lang="zh-CN" altLang="en-US" sz="2135" b="1" dirty="0">
                <a:solidFill>
                  <a:schemeClr val="accent6">
                    <a:lumMod val="50000"/>
                  </a:schemeClr>
                </a:solidFill>
                <a:latin typeface="微软雅黑" panose="020B0503020204020204" pitchFamily="34" charset="-122"/>
                <a:ea typeface="微软雅黑" panose="020B0503020204020204" pitchFamily="34" charset="-122"/>
              </a:rPr>
              <a:t>，把服务工作做到教职工心坎里，</a:t>
            </a:r>
            <a:r>
              <a:rPr lang="zh-CN" altLang="en-US" sz="2135" b="1" dirty="0">
                <a:solidFill>
                  <a:srgbClr val="FF0000"/>
                </a:solidFill>
                <a:latin typeface="微软雅黑" panose="020B0503020204020204" pitchFamily="34" charset="-122"/>
                <a:ea typeface="微软雅黑" panose="020B0503020204020204" pitchFamily="34" charset="-122"/>
              </a:rPr>
              <a:t>不断提升教职工成就感和获得感，实现“近者悦，远者来”</a:t>
            </a:r>
            <a:r>
              <a:rPr lang="zh-CN" altLang="en-US" sz="2135" b="1" dirty="0">
                <a:solidFill>
                  <a:schemeClr val="accent6">
                    <a:lumMod val="50000"/>
                  </a:schemeClr>
                </a:solidFill>
                <a:latin typeface="微软雅黑" panose="020B0503020204020204" pitchFamily="34" charset="-122"/>
                <a:ea typeface="微软雅黑" panose="020B0503020204020204" pitchFamily="34" charset="-122"/>
              </a:rPr>
              <a:t>。</a:t>
            </a:r>
            <a:endParaRPr lang="en-US" altLang="zh-CN" sz="2135" b="1" dirty="0">
              <a:solidFill>
                <a:schemeClr val="accent6">
                  <a:lumMod val="50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591507" y="87942"/>
            <a:ext cx="3196176" cy="122073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Administrator\Desktop\未标题-1.jpg"/>
          <p:cNvPicPr>
            <a:picLocks noChangeAspect="1" noChangeArrowheads="1"/>
          </p:cNvPicPr>
          <p:nvPr/>
        </p:nvPicPr>
        <p:blipFill>
          <a:blip r:embed="rId3" cstate="print"/>
          <a:srcRect/>
          <a:stretch>
            <a:fillRect/>
          </a:stretch>
        </p:blipFill>
        <p:spPr bwMode="auto">
          <a:xfrm>
            <a:off x="823" y="-4231"/>
            <a:ext cx="12188238" cy="6862231"/>
          </a:xfrm>
          <a:prstGeom prst="rect">
            <a:avLst/>
          </a:prstGeom>
          <a:noFill/>
        </p:spPr>
      </p:pic>
      <p:sp>
        <p:nvSpPr>
          <p:cNvPr id="50" name="Text Placeholder 3"/>
          <p:cNvSpPr txBox="1"/>
          <p:nvPr/>
        </p:nvSpPr>
        <p:spPr>
          <a:xfrm>
            <a:off x="4834647" y="2070892"/>
            <a:ext cx="2080820" cy="1569930"/>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fontAlgn="base">
              <a:spcBef>
                <a:spcPct val="20000"/>
              </a:spcBef>
              <a:spcAft>
                <a:spcPct val="0"/>
              </a:spcAft>
              <a:defRPr/>
            </a:pPr>
            <a:endParaRPr lang="en-US" altLang="zh-CN" sz="8000" dirty="0">
              <a:solidFill>
                <a:srgbClr val="268868"/>
              </a:solidFill>
              <a:latin typeface="微软雅黑" panose="020B0503020204020204" pitchFamily="34" charset="-122"/>
              <a:ea typeface="微软雅黑" panose="020B0503020204020204" pitchFamily="34" charset="-122"/>
              <a:cs typeface="Arial" panose="020B0604020202020204" pitchFamily="34" charset="0"/>
            </a:endParaRPr>
          </a:p>
          <a:p>
            <a:pPr defTabSz="1218565" fontAlgn="base">
              <a:spcBef>
                <a:spcPct val="20000"/>
              </a:spcBef>
              <a:spcAft>
                <a:spcPct val="0"/>
              </a:spcAft>
              <a:defRPr/>
            </a:pPr>
            <a:r>
              <a:rPr lang="zh-CN" altLang="en-US" sz="8000" dirty="0">
                <a:solidFill>
                  <a:srgbClr val="268868"/>
                </a:solidFill>
                <a:latin typeface="微软雅黑" panose="020B0503020204020204" pitchFamily="34" charset="-122"/>
                <a:ea typeface="微软雅黑" panose="020B0503020204020204" pitchFamily="34" charset="-122"/>
                <a:cs typeface="Arial" panose="020B0604020202020204" pitchFamily="34" charset="0"/>
              </a:rPr>
              <a:t>感谢支持  新年快乐</a:t>
            </a:r>
            <a:endParaRPr lang="en-US" sz="8000" dirty="0">
              <a:solidFill>
                <a:srgbClr val="268868"/>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4" name="图片 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513686" y="175098"/>
            <a:ext cx="3196176" cy="122073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12">
            <a:extLst>
              <a:ext uri="{28A0092B-C50C-407E-A947-70E740481C1C}">
                <a14:useLocalDpi xmlns:a14="http://schemas.microsoft.com/office/drawing/2010/main" val="0"/>
              </a:ext>
            </a:extLst>
          </a:blip>
          <a:srcRect b="19011"/>
          <a:stretch>
            <a:fillRect/>
          </a:stretch>
        </p:blipFill>
        <p:spPr>
          <a:xfrm>
            <a:off x="823" y="0"/>
            <a:ext cx="12190355" cy="6884318"/>
          </a:xfrm>
          <a:prstGeom prst="rect">
            <a:avLst/>
          </a:prstGeom>
        </p:spPr>
      </p:pic>
      <p:sp>
        <p:nvSpPr>
          <p:cNvPr id="32" name="PA-圆角矩形 3"/>
          <p:cNvSpPr/>
          <p:nvPr>
            <p:custDataLst>
              <p:tags r:id="rId1"/>
            </p:custDataLst>
          </p:nvPr>
        </p:nvSpPr>
        <p:spPr>
          <a:xfrm>
            <a:off x="269958" y="389108"/>
            <a:ext cx="11517725" cy="5950825"/>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r>
              <a:rPr lang="zh-CN" altLang="en-US" sz="3200" b="1" dirty="0">
                <a:solidFill>
                  <a:prstClr val="white"/>
                </a:solidFill>
                <a:latin typeface="微软雅黑" panose="020B0503020204020204" pitchFamily="34" charset="-122"/>
                <a:ea typeface="微软雅黑" panose="020B0503020204020204" pitchFamily="34" charset="-122"/>
              </a:rPr>
              <a:t>宋文志同志为我院朝韩语系</a:t>
            </a:r>
            <a:r>
              <a:rPr lang="en-US" altLang="zh-CN" sz="3200" b="1" dirty="0">
                <a:solidFill>
                  <a:prstClr val="white"/>
                </a:solidFill>
                <a:latin typeface="微软雅黑" panose="020B0503020204020204" pitchFamily="34" charset="-122"/>
                <a:ea typeface="微软雅黑" panose="020B0503020204020204" pitchFamily="34" charset="-122"/>
              </a:rPr>
              <a:t>2021</a:t>
            </a:r>
            <a:r>
              <a:rPr lang="zh-CN" altLang="en-US" sz="3200" b="1" dirty="0">
                <a:solidFill>
                  <a:prstClr val="white"/>
                </a:solidFill>
                <a:latin typeface="微软雅黑" panose="020B0503020204020204" pitchFamily="34" charset="-122"/>
                <a:ea typeface="微软雅黑" panose="020B0503020204020204" pitchFamily="34" charset="-122"/>
              </a:rPr>
              <a:t>年引进的教研系列助理教授，原定于</a:t>
            </a:r>
            <a:r>
              <a:rPr lang="en-US" altLang="zh-CN" sz="3200" b="1" dirty="0">
                <a:solidFill>
                  <a:prstClr val="white"/>
                </a:solidFill>
                <a:latin typeface="微软雅黑" panose="020B0503020204020204" pitchFamily="34" charset="-122"/>
                <a:ea typeface="微软雅黑" panose="020B0503020204020204" pitchFamily="34" charset="-122"/>
              </a:rPr>
              <a:t>2021</a:t>
            </a:r>
            <a:r>
              <a:rPr lang="zh-CN" altLang="en-US" sz="3200" b="1" dirty="0">
                <a:solidFill>
                  <a:prstClr val="white"/>
                </a:solidFill>
                <a:latin typeface="微软雅黑" panose="020B0503020204020204" pitchFamily="34" charset="-122"/>
                <a:ea typeface="微软雅黑" panose="020B0503020204020204" pitchFamily="34" charset="-122"/>
              </a:rPr>
              <a:t>年</a:t>
            </a:r>
            <a:r>
              <a:rPr lang="en-US" altLang="zh-CN" sz="3200" b="1" dirty="0">
                <a:solidFill>
                  <a:prstClr val="white"/>
                </a:solidFill>
                <a:latin typeface="微软雅黑" panose="020B0503020204020204" pitchFamily="34" charset="-122"/>
                <a:ea typeface="微软雅黑" panose="020B0503020204020204" pitchFamily="34" charset="-122"/>
              </a:rPr>
              <a:t>5</a:t>
            </a:r>
            <a:r>
              <a:rPr lang="zh-CN" altLang="en-US" sz="3200" b="1" dirty="0">
                <a:solidFill>
                  <a:prstClr val="white"/>
                </a:solidFill>
                <a:latin typeface="微软雅黑" panose="020B0503020204020204" pitchFamily="34" charset="-122"/>
                <a:ea typeface="微软雅黑" panose="020B0503020204020204" pitchFamily="34" charset="-122"/>
              </a:rPr>
              <a:t>月</a:t>
            </a:r>
            <a:r>
              <a:rPr lang="en-US" altLang="zh-CN" sz="3200" b="1" dirty="0">
                <a:solidFill>
                  <a:prstClr val="white"/>
                </a:solidFill>
                <a:latin typeface="微软雅黑" panose="020B0503020204020204" pitchFamily="34" charset="-122"/>
                <a:ea typeface="微软雅黑" panose="020B0503020204020204" pitchFamily="34" charset="-122"/>
              </a:rPr>
              <a:t>31</a:t>
            </a:r>
            <a:r>
              <a:rPr lang="zh-CN" altLang="en-US" sz="3200" b="1" dirty="0">
                <a:solidFill>
                  <a:prstClr val="white"/>
                </a:solidFill>
                <a:latin typeface="微软雅黑" panose="020B0503020204020204" pitchFamily="34" charset="-122"/>
                <a:ea typeface="微软雅黑" panose="020B0503020204020204" pitchFamily="34" charset="-122"/>
              </a:rPr>
              <a:t>日前在原大学办完工作调动手续，正式进入我校工作。由于南京大学历史学院负责人单方面不肯接受宋文志的调动和离职申请，导致其无法在规定日期内完成工作调动。陈明</a:t>
            </a:r>
            <a:r>
              <a:rPr lang="en-US" altLang="zh-CN" sz="3200" b="1" dirty="0">
                <a:solidFill>
                  <a:prstClr val="white"/>
                </a:solidFill>
                <a:latin typeface="微软雅黑" panose="020B0503020204020204" pitchFamily="34" charset="-122"/>
                <a:ea typeface="微软雅黑" panose="020B0503020204020204" pitchFamily="34" charset="-122"/>
              </a:rPr>
              <a:t>&lt;aryachen@pku.edu.cn&gt;</a:t>
            </a:r>
          </a:p>
          <a:p>
            <a:pPr algn="ctr" defTabSz="1218565" fontAlgn="base">
              <a:spcBef>
                <a:spcPct val="0"/>
              </a:spcBef>
              <a:spcAft>
                <a:spcPct val="0"/>
              </a:spcAft>
            </a:pPr>
            <a:r>
              <a:rPr lang="zh-CN" altLang="en-US" sz="3200" b="1" dirty="0">
                <a:solidFill>
                  <a:prstClr val="white"/>
                </a:solidFill>
                <a:latin typeface="微软雅黑" panose="020B0503020204020204" pitchFamily="34" charset="-122"/>
                <a:ea typeface="微软雅黑" panose="020B0503020204020204" pitchFamily="34" charset="-122"/>
              </a:rPr>
              <a:t>鉴于以上情况，结合宋文志个人的意愿，以及我院朝韩语系整体教学科研工作安排和急切需要，人事办公室积极协调人事相关部门，在政策允许的情况下，协助其在</a:t>
            </a:r>
            <a:r>
              <a:rPr lang="en-US" altLang="zh-CN" sz="3200" b="1" dirty="0">
                <a:solidFill>
                  <a:prstClr val="white"/>
                </a:solidFill>
                <a:latin typeface="微软雅黑" panose="020B0503020204020204" pitchFamily="34" charset="-122"/>
                <a:ea typeface="微软雅黑" panose="020B0503020204020204" pitchFamily="34" charset="-122"/>
              </a:rPr>
              <a:t>2021</a:t>
            </a:r>
            <a:r>
              <a:rPr lang="zh-CN" altLang="en-US" sz="3200" b="1" dirty="0">
                <a:solidFill>
                  <a:prstClr val="white"/>
                </a:solidFill>
                <a:latin typeface="微软雅黑" panose="020B0503020204020204" pitchFamily="34" charset="-122"/>
                <a:ea typeface="微软雅黑" panose="020B0503020204020204" pitchFamily="34" charset="-122"/>
              </a:rPr>
              <a:t>年</a:t>
            </a:r>
            <a:r>
              <a:rPr lang="en-US" altLang="zh-CN" sz="3200" b="1" dirty="0">
                <a:solidFill>
                  <a:prstClr val="white"/>
                </a:solidFill>
                <a:latin typeface="微软雅黑" panose="020B0503020204020204" pitchFamily="34" charset="-122"/>
                <a:ea typeface="微软雅黑" panose="020B0503020204020204" pitchFamily="34" charset="-122"/>
              </a:rPr>
              <a:t>7</a:t>
            </a:r>
            <a:r>
              <a:rPr lang="zh-CN" altLang="en-US" sz="3200" b="1" dirty="0">
                <a:solidFill>
                  <a:prstClr val="white"/>
                </a:solidFill>
                <a:latin typeface="微软雅黑" panose="020B0503020204020204" pitchFamily="34" charset="-122"/>
                <a:ea typeface="微软雅黑" panose="020B0503020204020204" pitchFamily="34" charset="-122"/>
              </a:rPr>
              <a:t>月顺利入职，解决了燃眉之急。</a:t>
            </a:r>
          </a:p>
        </p:txBody>
      </p:sp>
      <p:pic>
        <p:nvPicPr>
          <p:cNvPr id="5" name="图片 4"/>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8591507" y="87942"/>
            <a:ext cx="3196176" cy="1220737"/>
          </a:xfrm>
          <a:prstGeom prst="rect">
            <a:avLst/>
          </a:prstGeom>
        </p:spPr>
      </p:pic>
      <p:sp>
        <p:nvSpPr>
          <p:cNvPr id="10" name="任意多边形 9"/>
          <p:cNvSpPr/>
          <p:nvPr>
            <p:custDataLst>
              <p:tags r:id="rId2"/>
            </p:custDataLst>
          </p:nvPr>
        </p:nvSpPr>
        <p:spPr>
          <a:xfrm>
            <a:off x="3556114" y="1194023"/>
            <a:ext cx="4872269" cy="631053"/>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chemeClr val="accent5">
              <a:lumMod val="75000"/>
            </a:schemeClr>
          </a:solidFill>
          <a:ln w="12700" cap="flat" cmpd="sng" algn="ctr">
            <a:noFill/>
            <a:prstDash val="solid"/>
            <a:miter lim="800000"/>
          </a:ln>
          <a:effectLst/>
        </p:spPr>
        <p:txBody>
          <a:bodyPr lIns="252000" tIns="36000" rIns="36000" bIns="36000" anchor="ctr">
            <a:normAutofit/>
          </a:bodyPr>
          <a:lstStyle/>
          <a:p>
            <a:pPr>
              <a:lnSpc>
                <a:spcPct val="110000"/>
              </a:lnSpc>
              <a:buNone/>
            </a:pPr>
            <a:r>
              <a:rPr lang="zh-CN" altLang="en-US" sz="2900" b="1" spc="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聚焦重点群体</a:t>
            </a:r>
          </a:p>
        </p:txBody>
      </p:sp>
      <p:sp>
        <p:nvSpPr>
          <p:cNvPr id="11" name="任意多边形 10"/>
          <p:cNvSpPr/>
          <p:nvPr>
            <p:custDataLst>
              <p:tags r:id="rId3"/>
            </p:custDataLst>
          </p:nvPr>
        </p:nvSpPr>
        <p:spPr>
          <a:xfrm>
            <a:off x="3555988" y="2419074"/>
            <a:ext cx="4872270" cy="631053"/>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chemeClr val="accent5">
              <a:lumMod val="75000"/>
            </a:schemeClr>
          </a:solidFill>
          <a:ln w="12700" cap="flat" cmpd="sng" algn="ctr">
            <a:noFill/>
            <a:prstDash val="solid"/>
            <a:miter lim="800000"/>
          </a:ln>
          <a:effectLst/>
        </p:spPr>
        <p:txBody>
          <a:bodyPr lIns="252000" tIns="36000" rIns="36000" bIns="36000" anchor="ctr">
            <a:normAutofit/>
          </a:bodyPr>
          <a:lstStyle/>
          <a:p>
            <a:pPr>
              <a:lnSpc>
                <a:spcPct val="110000"/>
              </a:lnSpc>
              <a:buNone/>
            </a:pPr>
            <a:r>
              <a:rPr lang="zh-CN" altLang="en-US" sz="2900" b="1" spc="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精准倾听民意</a:t>
            </a:r>
          </a:p>
        </p:txBody>
      </p:sp>
      <p:sp>
        <p:nvSpPr>
          <p:cNvPr id="12" name="任意多边形 11"/>
          <p:cNvSpPr/>
          <p:nvPr>
            <p:custDataLst>
              <p:tags r:id="rId4"/>
            </p:custDataLst>
          </p:nvPr>
        </p:nvSpPr>
        <p:spPr>
          <a:xfrm>
            <a:off x="3556013" y="3691384"/>
            <a:ext cx="4872245" cy="631053"/>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chemeClr val="accent5">
              <a:lumMod val="75000"/>
            </a:schemeClr>
          </a:solidFill>
          <a:ln w="12700" cap="flat" cmpd="sng" algn="ctr">
            <a:noFill/>
            <a:prstDash val="solid"/>
            <a:miter lim="800000"/>
          </a:ln>
          <a:effectLst/>
        </p:spPr>
        <p:txBody>
          <a:bodyPr lIns="252000" tIns="36000" rIns="36000" bIns="36000" anchor="ctr">
            <a:normAutofit/>
          </a:bodyPr>
          <a:lstStyle/>
          <a:p>
            <a:pPr>
              <a:lnSpc>
                <a:spcPct val="110000"/>
              </a:lnSpc>
              <a:buNone/>
            </a:pPr>
            <a:r>
              <a:rPr lang="zh-CN" altLang="en-US" sz="2900" b="1" spc="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建立长效机制</a:t>
            </a:r>
          </a:p>
        </p:txBody>
      </p:sp>
      <p:sp>
        <p:nvSpPr>
          <p:cNvPr id="13" name="任意多边形 12"/>
          <p:cNvSpPr/>
          <p:nvPr>
            <p:custDataLst>
              <p:tags r:id="rId5"/>
            </p:custDataLst>
          </p:nvPr>
        </p:nvSpPr>
        <p:spPr>
          <a:xfrm>
            <a:off x="3556041" y="5001159"/>
            <a:ext cx="4872217" cy="631053"/>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chemeClr val="accent5">
              <a:lumMod val="75000"/>
            </a:schemeClr>
          </a:solidFill>
          <a:ln w="12700" cap="flat" cmpd="sng" algn="ctr">
            <a:noFill/>
            <a:prstDash val="solid"/>
            <a:miter lim="800000"/>
          </a:ln>
          <a:effectLst/>
        </p:spPr>
        <p:txBody>
          <a:bodyPr lIns="252000" tIns="36000" rIns="36000" bIns="36000" anchor="ctr">
            <a:normAutofit/>
          </a:bodyPr>
          <a:lstStyle/>
          <a:p>
            <a:pPr>
              <a:lnSpc>
                <a:spcPct val="110000"/>
              </a:lnSpc>
              <a:buNone/>
            </a:pPr>
            <a:r>
              <a:rPr lang="zh-CN" altLang="en-US" sz="2900" b="1" spc="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协同解决问题</a:t>
            </a:r>
          </a:p>
        </p:txBody>
      </p:sp>
      <p:sp>
        <p:nvSpPr>
          <p:cNvPr id="14" name="椭圆 13"/>
          <p:cNvSpPr/>
          <p:nvPr>
            <p:custDataLst>
              <p:tags r:id="rId6"/>
            </p:custDataLst>
          </p:nvPr>
        </p:nvSpPr>
        <p:spPr>
          <a:xfrm>
            <a:off x="2781948" y="1273129"/>
            <a:ext cx="551948" cy="551947"/>
          </a:xfrm>
          <a:prstGeom prst="ellipse">
            <a:avLst/>
          </a:prstGeom>
          <a:solidFill>
            <a:schemeClr val="accent5">
              <a:lumMod val="75000"/>
            </a:schemeClr>
          </a:solidFill>
          <a:ln w="12700" cap="flat" cmpd="sng" algn="ctr">
            <a:noFill/>
            <a:prstDash val="solid"/>
            <a:miter lim="800000"/>
          </a:ln>
          <a:effectLst/>
        </p:spPr>
        <p:txBody>
          <a:bodyPr anchor="ctr"/>
          <a:lstStyle/>
          <a:p>
            <a:pPr algn="ctr">
              <a:defRPr/>
            </a:pPr>
            <a:r>
              <a:rPr lang="en-US" altLang="zh-CN" sz="2400" kern="0" dirty="0">
                <a:solidFill>
                  <a:srgbClr val="FFFFFF"/>
                </a:solidFill>
                <a:latin typeface="微软雅黑" panose="020B0503020204020204" pitchFamily="34" charset="-122"/>
                <a:ea typeface="微软雅黑" panose="020B0503020204020204" pitchFamily="34" charset="-122"/>
              </a:rPr>
              <a:t>1</a:t>
            </a:r>
          </a:p>
        </p:txBody>
      </p:sp>
      <p:sp>
        <p:nvSpPr>
          <p:cNvPr id="15" name="椭圆 14"/>
          <p:cNvSpPr/>
          <p:nvPr>
            <p:custDataLst>
              <p:tags r:id="rId7"/>
            </p:custDataLst>
          </p:nvPr>
        </p:nvSpPr>
        <p:spPr>
          <a:xfrm>
            <a:off x="2781948" y="2498815"/>
            <a:ext cx="551948" cy="551947"/>
          </a:xfrm>
          <a:prstGeom prst="ellipse">
            <a:avLst/>
          </a:prstGeom>
          <a:solidFill>
            <a:schemeClr val="accent5">
              <a:lumMod val="75000"/>
            </a:schemeClr>
          </a:solidFill>
          <a:ln w="12700" cap="flat" cmpd="sng" algn="ctr">
            <a:noFill/>
            <a:prstDash val="solid"/>
            <a:miter lim="800000"/>
          </a:ln>
          <a:effectLst/>
        </p:spPr>
        <p:txBody>
          <a:bodyPr anchor="ctr"/>
          <a:lstStyle/>
          <a:p>
            <a:pPr algn="ctr">
              <a:defRPr/>
            </a:pPr>
            <a:r>
              <a:rPr lang="en-US" altLang="zh-CN" sz="2400" kern="0" dirty="0">
                <a:solidFill>
                  <a:srgbClr val="FFFFFF"/>
                </a:solidFill>
                <a:latin typeface="微软雅黑" panose="020B0503020204020204" pitchFamily="34" charset="-122"/>
                <a:ea typeface="微软雅黑" panose="020B0503020204020204" pitchFamily="34" charset="-122"/>
              </a:rPr>
              <a:t>2</a:t>
            </a:r>
          </a:p>
        </p:txBody>
      </p:sp>
      <p:sp>
        <p:nvSpPr>
          <p:cNvPr id="17" name="椭圆 16"/>
          <p:cNvSpPr/>
          <p:nvPr>
            <p:custDataLst>
              <p:tags r:id="rId8"/>
            </p:custDataLst>
          </p:nvPr>
        </p:nvSpPr>
        <p:spPr>
          <a:xfrm>
            <a:off x="2781948" y="3768388"/>
            <a:ext cx="551948" cy="551947"/>
          </a:xfrm>
          <a:prstGeom prst="ellipse">
            <a:avLst/>
          </a:prstGeom>
          <a:solidFill>
            <a:schemeClr val="accent5">
              <a:lumMod val="75000"/>
            </a:schemeClr>
          </a:solidFill>
          <a:ln w="12700" cap="flat" cmpd="sng" algn="ctr">
            <a:noFill/>
            <a:prstDash val="solid"/>
            <a:miter lim="800000"/>
          </a:ln>
          <a:effectLst/>
        </p:spPr>
        <p:txBody>
          <a:bodyPr anchor="ctr"/>
          <a:lstStyle/>
          <a:p>
            <a:pPr algn="ctr">
              <a:defRPr/>
            </a:pPr>
            <a:r>
              <a:rPr lang="en-US" altLang="zh-CN" sz="2400" kern="0" dirty="0">
                <a:solidFill>
                  <a:srgbClr val="FFFFFF"/>
                </a:solidFill>
                <a:latin typeface="微软雅黑" panose="020B0503020204020204" pitchFamily="34" charset="-122"/>
                <a:ea typeface="微软雅黑" panose="020B0503020204020204" pitchFamily="34" charset="-122"/>
              </a:rPr>
              <a:t>3</a:t>
            </a:r>
          </a:p>
        </p:txBody>
      </p:sp>
      <p:sp>
        <p:nvSpPr>
          <p:cNvPr id="18" name="椭圆 17"/>
          <p:cNvSpPr/>
          <p:nvPr>
            <p:custDataLst>
              <p:tags r:id="rId9"/>
            </p:custDataLst>
          </p:nvPr>
        </p:nvSpPr>
        <p:spPr>
          <a:xfrm>
            <a:off x="2781948" y="5049666"/>
            <a:ext cx="551948" cy="551947"/>
          </a:xfrm>
          <a:prstGeom prst="ellipse">
            <a:avLst/>
          </a:prstGeom>
          <a:solidFill>
            <a:schemeClr val="accent5">
              <a:lumMod val="75000"/>
            </a:schemeClr>
          </a:solidFill>
          <a:ln w="12700" cap="flat" cmpd="sng" algn="ctr">
            <a:noFill/>
            <a:prstDash val="solid"/>
            <a:miter lim="800000"/>
          </a:ln>
          <a:effectLst/>
        </p:spPr>
        <p:txBody>
          <a:bodyPr anchor="ctr"/>
          <a:lstStyle/>
          <a:p>
            <a:pPr algn="ctr">
              <a:defRPr/>
            </a:pPr>
            <a:r>
              <a:rPr lang="en-US" altLang="zh-CN" sz="2400" kern="0" dirty="0">
                <a:solidFill>
                  <a:srgbClr val="FFFFFF"/>
                </a:solidFill>
                <a:latin typeface="微软雅黑" panose="020B0503020204020204" pitchFamily="34" charset="-122"/>
                <a:ea typeface="微软雅黑" panose="020B0503020204020204" pitchFamily="34" charset="-122"/>
              </a:rPr>
              <a:t>4</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4">
            <a:extLst>
              <a:ext uri="{28A0092B-C50C-407E-A947-70E740481C1C}">
                <a14:useLocalDpi xmlns:a14="http://schemas.microsoft.com/office/drawing/2010/main" val="0"/>
              </a:ext>
            </a:extLst>
          </a:blip>
          <a:srcRect b="19011"/>
          <a:stretch>
            <a:fillRect/>
          </a:stretch>
        </p:blipFill>
        <p:spPr>
          <a:xfrm>
            <a:off x="823" y="0"/>
            <a:ext cx="12190355" cy="6884318"/>
          </a:xfrm>
          <a:prstGeom prst="rect">
            <a:avLst/>
          </a:prstGeom>
        </p:spPr>
      </p:pic>
      <p:sp>
        <p:nvSpPr>
          <p:cNvPr id="32" name="PA-圆角矩形 3"/>
          <p:cNvSpPr/>
          <p:nvPr>
            <p:custDataLst>
              <p:tags r:id="rId1"/>
            </p:custDataLst>
          </p:nvPr>
        </p:nvSpPr>
        <p:spPr>
          <a:xfrm>
            <a:off x="674275" y="328425"/>
            <a:ext cx="11517725" cy="5950825"/>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r>
              <a:rPr lang="zh-CN" altLang="en-US" sz="2000" b="1" dirty="0">
                <a:solidFill>
                  <a:prstClr val="white"/>
                </a:solidFill>
                <a:latin typeface="微软雅黑" panose="020B0503020204020204" pitchFamily="34" charset="-122"/>
                <a:ea typeface="微软雅黑" panose="020B0503020204020204" pitchFamily="34" charset="-122"/>
              </a:rPr>
              <a:t>宋文志同志为我院朝韩语系</a:t>
            </a:r>
            <a:r>
              <a:rPr lang="en-US" altLang="zh-CN" sz="2000" b="1" dirty="0">
                <a:solidFill>
                  <a:prstClr val="white"/>
                </a:solidFill>
                <a:latin typeface="微软雅黑" panose="020B0503020204020204" pitchFamily="34" charset="-122"/>
                <a:ea typeface="微软雅黑" panose="020B0503020204020204" pitchFamily="34" charset="-122"/>
              </a:rPr>
              <a:t>202</a:t>
            </a:r>
            <a:r>
              <a:rPr lang="zh-CN" altLang="en-US" sz="2000" b="1" dirty="0">
                <a:solidFill>
                  <a:prstClr val="white"/>
                </a:solidFill>
                <a:latin typeface="微软雅黑" panose="020B0503020204020204" pitchFamily="34" charset="-122"/>
                <a:ea typeface="微软雅黑" panose="020B0503020204020204" pitchFamily="34" charset="-122"/>
              </a:rPr>
              <a:t>。年引进的教研系列助理教授，原定新入职的外教于</a:t>
            </a:r>
            <a:r>
              <a:rPr lang="en-US" altLang="zh-CN" sz="2000" b="1" dirty="0">
                <a:solidFill>
                  <a:prstClr val="white"/>
                </a:solidFill>
                <a:latin typeface="微软雅黑" panose="020B0503020204020204" pitchFamily="34" charset="-122"/>
                <a:ea typeface="微软雅黑" panose="020B0503020204020204" pitchFamily="34" charset="-122"/>
              </a:rPr>
              <a:t>2021</a:t>
            </a:r>
            <a:r>
              <a:rPr lang="zh-CN" altLang="en-US" sz="2000" b="1" dirty="0">
                <a:solidFill>
                  <a:prstClr val="white"/>
                </a:solidFill>
                <a:latin typeface="微软雅黑" panose="020B0503020204020204" pitchFamily="34" charset="-122"/>
                <a:ea typeface="微软雅黑" panose="020B0503020204020204" pitchFamily="34" charset="-122"/>
              </a:rPr>
              <a:t>年</a:t>
            </a:r>
            <a:r>
              <a:rPr lang="en-US" altLang="zh-CN" sz="2000" b="1" dirty="0">
                <a:solidFill>
                  <a:prstClr val="white"/>
                </a:solidFill>
                <a:latin typeface="微软雅黑" panose="020B0503020204020204" pitchFamily="34" charset="-122"/>
                <a:ea typeface="微软雅黑" panose="020B0503020204020204" pitchFamily="34" charset="-122"/>
              </a:rPr>
              <a:t>5</a:t>
            </a:r>
            <a:r>
              <a:rPr lang="zh-CN" altLang="en-US" sz="2000" b="1" dirty="0">
                <a:solidFill>
                  <a:prstClr val="white"/>
                </a:solidFill>
                <a:latin typeface="微软雅黑" panose="020B0503020204020204" pitchFamily="34" charset="-122"/>
                <a:ea typeface="微软雅黑" panose="020B0503020204020204" pitchFamily="34" charset="-122"/>
              </a:rPr>
              <a:t>月</a:t>
            </a:r>
            <a:r>
              <a:rPr lang="en-US" altLang="zh-CN" sz="2000" b="1" dirty="0">
                <a:solidFill>
                  <a:prstClr val="white"/>
                </a:solidFill>
                <a:latin typeface="微软雅黑" panose="020B0503020204020204" pitchFamily="34" charset="-122"/>
                <a:ea typeface="微软雅黑" panose="020B0503020204020204" pitchFamily="34" charset="-122"/>
              </a:rPr>
              <a:t>31</a:t>
            </a:r>
            <a:r>
              <a:rPr lang="zh-CN" altLang="en-US" sz="2000" b="1" dirty="0">
                <a:solidFill>
                  <a:prstClr val="white"/>
                </a:solidFill>
                <a:latin typeface="微软雅黑" panose="020B0503020204020204" pitchFamily="34" charset="-122"/>
                <a:ea typeface="微软雅黑" panose="020B0503020204020204" pitchFamily="34" charset="-122"/>
              </a:rPr>
              <a:t>日前</a:t>
            </a:r>
            <a:r>
              <a:rPr lang="zh-CN" altLang="en-US" sz="3200" b="1" dirty="0">
                <a:solidFill>
                  <a:prstClr val="white"/>
                </a:solidFill>
                <a:latin typeface="微软雅黑" panose="020B0503020204020204" pitchFamily="34" charset="-122"/>
                <a:ea typeface="微软雅黑" panose="020B0503020204020204" pitchFamily="34" charset="-122"/>
              </a:rPr>
              <a:t>在原大学办完工作调动手续，正式进入我校工作。由于南京大学历史学院负责人单方面不肯接受宋文志的调动和离职申请，导致其无法在规定日期内完成工作调动。鉴于以上情况，结合宋文志个人的意愿，以及我院朝韩语系安排和急切需要，人事协调人事相关部门，在政策允许的情况下，协助其在</a:t>
            </a:r>
            <a:r>
              <a:rPr lang="en-US" altLang="zh-CN" sz="3200" b="1" dirty="0">
                <a:solidFill>
                  <a:prstClr val="white"/>
                </a:solidFill>
                <a:latin typeface="微软雅黑" panose="020B0503020204020204" pitchFamily="34" charset="-122"/>
                <a:ea typeface="微软雅黑" panose="020B0503020204020204" pitchFamily="34" charset="-122"/>
              </a:rPr>
              <a:t>2021</a:t>
            </a:r>
            <a:r>
              <a:rPr lang="zh-CN" altLang="en-US" sz="3200" b="1" dirty="0">
                <a:solidFill>
                  <a:prstClr val="white"/>
                </a:solidFill>
                <a:latin typeface="微软雅黑" panose="020B0503020204020204" pitchFamily="34" charset="-122"/>
                <a:ea typeface="微软雅黑" panose="020B0503020204020204" pitchFamily="34" charset="-122"/>
              </a:rPr>
              <a:t>年</a:t>
            </a:r>
            <a:r>
              <a:rPr lang="en-US" altLang="zh-CN" sz="3200" b="1" dirty="0">
                <a:solidFill>
                  <a:prstClr val="white"/>
                </a:solidFill>
                <a:latin typeface="微软雅黑" panose="020B0503020204020204" pitchFamily="34" charset="-122"/>
                <a:ea typeface="微软雅黑" panose="020B0503020204020204" pitchFamily="34" charset="-122"/>
              </a:rPr>
              <a:t>7</a:t>
            </a:r>
            <a:r>
              <a:rPr lang="zh-CN" altLang="en-US" sz="3200" b="1" dirty="0">
                <a:solidFill>
                  <a:prstClr val="white"/>
                </a:solidFill>
                <a:latin typeface="微软雅黑" panose="020B0503020204020204" pitchFamily="34" charset="-122"/>
                <a:ea typeface="微软雅黑" panose="020B0503020204020204" pitchFamily="34" charset="-122"/>
              </a:rPr>
              <a:t>月顺利入职，解决了燃眉急。</a:t>
            </a:r>
          </a:p>
        </p:txBody>
      </p:sp>
      <p:sp>
        <p:nvSpPr>
          <p:cNvPr id="39" name="矩形 38"/>
          <p:cNvSpPr/>
          <p:nvPr/>
        </p:nvSpPr>
        <p:spPr>
          <a:xfrm>
            <a:off x="801929" y="225717"/>
            <a:ext cx="10365953" cy="824136"/>
          </a:xfrm>
          <a:prstGeom prst="rect">
            <a:avLst/>
          </a:prstGeom>
          <a:noFill/>
          <a:extLst>
            <a:ext uri="{909E8E84-426E-40DD-AFC4-6F175D3DCCD1}">
              <a14:hiddenFill xmlns:a14="http://schemas.microsoft.com/office/drawing/2010/main">
                <a:solidFill>
                  <a:schemeClr val="bg1"/>
                </a:solidFill>
              </a14:hiddenFill>
            </a:ext>
          </a:extLst>
        </p:spPr>
        <p:txBody>
          <a:bodyPr wrap="square">
            <a:spAutoFit/>
          </a:bodyPr>
          <a:lstStyle/>
          <a:p>
            <a:pPr defTabSz="1218565" fontAlgn="base">
              <a:lnSpc>
                <a:spcPct val="200000"/>
              </a:lnSpc>
              <a:spcBef>
                <a:spcPct val="0"/>
              </a:spcBef>
              <a:spcAft>
                <a:spcPct val="0"/>
              </a:spcAft>
              <a:buClr>
                <a:srgbClr val="C00000"/>
              </a:buClr>
            </a:pPr>
            <a:r>
              <a:rPr lang="zh-CN" altLang="en-US" sz="2800" b="1" dirty="0">
                <a:solidFill>
                  <a:schemeClr val="accent5">
                    <a:lumMod val="75000"/>
                  </a:schemeClr>
                </a:solidFill>
                <a:latin typeface="微软雅黑" panose="020B0503020204020204" pitchFamily="34" charset="-122"/>
                <a:ea typeface="微软雅黑" panose="020B0503020204020204" pitchFamily="34" charset="-122"/>
              </a:rPr>
              <a:t>一、聚焦重点群体</a:t>
            </a:r>
            <a:endParaRPr lang="en-US" altLang="zh-CN" sz="2800"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801930" y="1391319"/>
            <a:ext cx="10803168" cy="1477328"/>
          </a:xfrm>
          <a:prstGeom prst="rect">
            <a:avLst/>
          </a:prstGeom>
        </p:spPr>
        <p:txBody>
          <a:bodyPr wrap="square">
            <a:spAutoFit/>
          </a:bodyPr>
          <a:lstStyle/>
          <a:p>
            <a:pPr algn="just" defTabSz="1218565" fontAlgn="base">
              <a:lnSpc>
                <a:spcPct val="150000"/>
              </a:lnSpc>
              <a:spcBef>
                <a:spcPct val="0"/>
              </a:spcBef>
              <a:spcAft>
                <a:spcPct val="0"/>
              </a:spcAft>
              <a:buClr>
                <a:srgbClr val="C00000"/>
              </a:buClr>
            </a:pPr>
            <a:r>
              <a:rPr lang="en-US" altLang="zh-CN" sz="2000" b="1" dirty="0">
                <a:solidFill>
                  <a:schemeClr val="accent5">
                    <a:lumMod val="75000"/>
                  </a:schemeClr>
                </a:solidFill>
                <a:latin typeface="微软雅黑" panose="020B0503020204020204" pitchFamily="34" charset="-122"/>
                <a:ea typeface="微软雅黑" panose="020B0503020204020204" pitchFamily="34" charset="-122"/>
              </a:rPr>
              <a:t>1</a:t>
            </a:r>
            <a:r>
              <a:rPr lang="zh-CN" altLang="en-US" sz="2000" b="1" dirty="0">
                <a:solidFill>
                  <a:schemeClr val="accent5">
                    <a:lumMod val="75000"/>
                  </a:schemeClr>
                </a:solidFill>
                <a:latin typeface="微软雅黑" panose="020B0503020204020204" pitchFamily="34" charset="-122"/>
                <a:ea typeface="微软雅黑" panose="020B0503020204020204" pitchFamily="34" charset="-122"/>
              </a:rPr>
              <a:t>、新入职群体</a:t>
            </a:r>
            <a:endParaRPr lang="en-US" altLang="zh-CN" sz="2000" b="1" dirty="0">
              <a:solidFill>
                <a:schemeClr val="accent5">
                  <a:lumMod val="75000"/>
                </a:schemeClr>
              </a:solidFill>
              <a:latin typeface="微软雅黑" panose="020B0503020204020204" pitchFamily="34" charset="-122"/>
              <a:ea typeface="微软雅黑" panose="020B0503020204020204" pitchFamily="34" charset="-122"/>
            </a:endParaRPr>
          </a:p>
          <a:p>
            <a:pPr algn="just" defTabSz="1218565" fontAlgn="base">
              <a:lnSpc>
                <a:spcPct val="150000"/>
              </a:lnSpc>
              <a:spcBef>
                <a:spcPct val="0"/>
              </a:spcBef>
              <a:spcAft>
                <a:spcPct val="0"/>
              </a:spcAft>
              <a:buClr>
                <a:srgbClr val="C00000"/>
              </a:buClr>
            </a:pPr>
            <a:r>
              <a:rPr lang="en-US" altLang="zh-CN" sz="2000" b="1" dirty="0">
                <a:solidFill>
                  <a:srgbClr val="595959"/>
                </a:solidFill>
                <a:latin typeface="微软雅黑" panose="020B0503020204020204" pitchFamily="34" charset="-122"/>
                <a:ea typeface="微软雅黑" panose="020B0503020204020204" pitchFamily="34" charset="-122"/>
              </a:rPr>
              <a:t>       ——</a:t>
            </a:r>
            <a:r>
              <a:rPr lang="zh-CN" altLang="en-US" sz="2000" b="1" dirty="0">
                <a:solidFill>
                  <a:srgbClr val="FF0000"/>
                </a:solidFill>
                <a:latin typeface="微软雅黑" panose="020B0503020204020204" pitchFamily="34" charset="-122"/>
                <a:ea typeface="微软雅黑" panose="020B0503020204020204" pitchFamily="34" charset="-122"/>
              </a:rPr>
              <a:t>特事特办</a:t>
            </a:r>
            <a:r>
              <a:rPr lang="zh-CN" altLang="en-US" sz="2000" b="1" dirty="0">
                <a:solidFill>
                  <a:srgbClr val="595959"/>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打通入职的最后一公里</a:t>
            </a:r>
            <a:r>
              <a:rPr lang="zh-CN" altLang="en-US" sz="2000" b="1" dirty="0">
                <a:solidFill>
                  <a:srgbClr val="595959"/>
                </a:solidFill>
                <a:latin typeface="微软雅黑" panose="020B0503020204020204" pitchFamily="34" charset="-122"/>
                <a:ea typeface="微软雅黑" panose="020B0503020204020204" pitchFamily="34" charset="-122"/>
              </a:rPr>
              <a:t>，在优化人才引进流程上</a:t>
            </a:r>
            <a:r>
              <a:rPr lang="zh-CN" altLang="en-US" sz="2000" b="1" dirty="0">
                <a:solidFill>
                  <a:srgbClr val="FF0000"/>
                </a:solidFill>
                <a:latin typeface="微软雅黑" panose="020B0503020204020204" pitchFamily="34" charset="-122"/>
                <a:ea typeface="微软雅黑" panose="020B0503020204020204" pitchFamily="34" charset="-122"/>
              </a:rPr>
              <a:t>办实事、开新局</a:t>
            </a:r>
            <a:r>
              <a:rPr lang="zh-CN" altLang="en-US" sz="2000" b="1" dirty="0">
                <a:solidFill>
                  <a:srgbClr val="595959"/>
                </a:solidFill>
                <a:latin typeface="微软雅黑" panose="020B0503020204020204" pitchFamily="34" charset="-122"/>
                <a:ea typeface="微软雅黑" panose="020B0503020204020204" pitchFamily="34" charset="-122"/>
              </a:rPr>
              <a:t>。</a:t>
            </a:r>
            <a:endParaRPr lang="en-US" altLang="zh-CN" sz="2000" b="1" dirty="0">
              <a:solidFill>
                <a:srgbClr val="595959"/>
              </a:solidFill>
              <a:latin typeface="微软雅黑" panose="020B0503020204020204" pitchFamily="34" charset="-122"/>
              <a:ea typeface="微软雅黑" panose="020B0503020204020204" pitchFamily="34" charset="-122"/>
            </a:endParaRPr>
          </a:p>
          <a:p>
            <a:pPr algn="just" defTabSz="1218565" fontAlgn="base">
              <a:lnSpc>
                <a:spcPct val="150000"/>
              </a:lnSpc>
              <a:spcBef>
                <a:spcPct val="0"/>
              </a:spcBef>
              <a:spcAft>
                <a:spcPct val="0"/>
              </a:spcAft>
              <a:buClr>
                <a:srgbClr val="C00000"/>
              </a:buClr>
            </a:pPr>
            <a:endParaRPr lang="en-US" altLang="zh-CN" sz="2000" b="1" dirty="0">
              <a:solidFill>
                <a:srgbClr val="595959"/>
              </a:solidFill>
              <a:latin typeface="微软雅黑" panose="020B0503020204020204" pitchFamily="34" charset="-122"/>
              <a:ea typeface="微软雅黑" panose="020B0503020204020204" pitchFamily="34" charset="-122"/>
            </a:endParaRPr>
          </a:p>
        </p:txBody>
      </p:sp>
      <p:sp>
        <p:nvSpPr>
          <p:cNvPr id="8" name="矩形 7"/>
          <p:cNvSpPr/>
          <p:nvPr/>
        </p:nvSpPr>
        <p:spPr>
          <a:xfrm>
            <a:off x="801929" y="2671741"/>
            <a:ext cx="10803169" cy="1419619"/>
          </a:xfrm>
          <a:prstGeom prst="rect">
            <a:avLst/>
          </a:prstGeom>
        </p:spPr>
        <p:txBody>
          <a:bodyPr wrap="square">
            <a:spAutoFit/>
          </a:bodyPr>
          <a:lstStyle/>
          <a:p>
            <a:pPr algn="just">
              <a:lnSpc>
                <a:spcPct val="150000"/>
              </a:lnSpc>
            </a:pPr>
            <a:r>
              <a:rPr lang="en-US" altLang="zh-CN" sz="2000" b="1" dirty="0">
                <a:solidFill>
                  <a:schemeClr val="accent5">
                    <a:lumMod val="75000"/>
                  </a:schemeClr>
                </a:solidFill>
                <a:latin typeface="微软雅黑" panose="020B0503020204020204" pitchFamily="34" charset="-122"/>
                <a:ea typeface="微软雅黑" panose="020B0503020204020204" pitchFamily="34" charset="-122"/>
              </a:rPr>
              <a:t>2</a:t>
            </a:r>
            <a:r>
              <a:rPr lang="zh-CN" altLang="en-US" sz="2000" b="1" dirty="0">
                <a:solidFill>
                  <a:schemeClr val="accent5">
                    <a:lumMod val="75000"/>
                  </a:schemeClr>
                </a:solidFill>
                <a:latin typeface="微软雅黑" panose="020B0503020204020204" pitchFamily="34" charset="-122"/>
                <a:ea typeface="微软雅黑" panose="020B0503020204020204" pitchFamily="34" charset="-122"/>
              </a:rPr>
              <a:t>、外籍教师群体</a:t>
            </a:r>
            <a:endParaRPr lang="en-US" altLang="zh-CN" sz="2000" b="1" dirty="0">
              <a:solidFill>
                <a:schemeClr val="accent5">
                  <a:lumMod val="75000"/>
                </a:schemeClr>
              </a:solidFill>
              <a:latin typeface="微软雅黑" panose="020B0503020204020204" pitchFamily="34" charset="-122"/>
              <a:ea typeface="微软雅黑" panose="020B0503020204020204" pitchFamily="34" charset="-122"/>
            </a:endParaRPr>
          </a:p>
          <a:p>
            <a:pPr algn="just">
              <a:lnSpc>
                <a:spcPct val="150000"/>
              </a:lnSpc>
            </a:pPr>
            <a:r>
              <a:rPr lang="en-US" altLang="zh-CN" sz="2000" b="1" dirty="0">
                <a:solidFill>
                  <a:srgbClr val="595959"/>
                </a:solidFill>
                <a:latin typeface="微软雅黑" panose="020B0503020204020204" pitchFamily="34" charset="-122"/>
                <a:ea typeface="微软雅黑" panose="020B0503020204020204" pitchFamily="34" charset="-122"/>
              </a:rPr>
              <a:t>     ——</a:t>
            </a:r>
            <a:r>
              <a:rPr lang="zh-CN" altLang="en-US" sz="2000" b="1" dirty="0">
                <a:solidFill>
                  <a:srgbClr val="FF0000"/>
                </a:solidFill>
                <a:latin typeface="微软雅黑" panose="020B0503020204020204" pitchFamily="34" charset="-122"/>
                <a:ea typeface="微软雅黑" panose="020B0503020204020204" pitchFamily="34" charset="-122"/>
              </a:rPr>
              <a:t>疫情常态化下</a:t>
            </a:r>
            <a:r>
              <a:rPr lang="zh-CN" altLang="en-US" sz="2000" b="1" dirty="0">
                <a:solidFill>
                  <a:srgbClr val="595959"/>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隔离及居家</a:t>
            </a:r>
            <a:r>
              <a:rPr lang="zh-CN" altLang="en-US" sz="2000" b="1" dirty="0">
                <a:solidFill>
                  <a:srgbClr val="595959"/>
                </a:solidFill>
                <a:latin typeface="微软雅黑" panose="020B0503020204020204" pitchFamily="34" charset="-122"/>
                <a:ea typeface="微软雅黑" panose="020B0503020204020204" pitchFamily="34" charset="-122"/>
              </a:rPr>
              <a:t>期间，</a:t>
            </a:r>
            <a:r>
              <a:rPr lang="zh-CN" altLang="en-US" sz="2000" b="1" dirty="0">
                <a:solidFill>
                  <a:srgbClr val="FF0000"/>
                </a:solidFill>
                <a:latin typeface="微软雅黑" panose="020B0503020204020204" pitchFamily="34" charset="-122"/>
                <a:ea typeface="微软雅黑" panose="020B0503020204020204" pitchFamily="34" charset="-122"/>
              </a:rPr>
              <a:t>及时解决其各项生活困难</a:t>
            </a:r>
            <a:r>
              <a:rPr lang="zh-CN" altLang="en-US" sz="2000" b="1" dirty="0">
                <a:solidFill>
                  <a:srgbClr val="595959"/>
                </a:solidFill>
                <a:latin typeface="微软雅黑" panose="020B0503020204020204" pitchFamily="34" charset="-122"/>
                <a:ea typeface="微软雅黑" panose="020B0503020204020204" pitchFamily="34" charset="-122"/>
              </a:rPr>
              <a:t>。</a:t>
            </a:r>
            <a:endParaRPr lang="en-US" altLang="zh-CN" sz="2000" b="1" dirty="0">
              <a:solidFill>
                <a:srgbClr val="595959"/>
              </a:solidFill>
              <a:latin typeface="微软雅黑" panose="020B0503020204020204" pitchFamily="34" charset="-122"/>
              <a:ea typeface="微软雅黑" panose="020B0503020204020204" pitchFamily="34" charset="-122"/>
            </a:endParaRPr>
          </a:p>
          <a:p>
            <a:pPr algn="just">
              <a:lnSpc>
                <a:spcPct val="150000"/>
              </a:lnSpc>
            </a:pPr>
            <a:r>
              <a:rPr lang="en-US" altLang="zh-CN" sz="2000" b="1" dirty="0">
                <a:solidFill>
                  <a:srgbClr val="595959"/>
                </a:solidFill>
                <a:latin typeface="微软雅黑" panose="020B0503020204020204" pitchFamily="34" charset="-122"/>
                <a:ea typeface="微软雅黑" panose="020B0503020204020204" pitchFamily="34" charset="-122"/>
              </a:rPr>
              <a:t>      </a:t>
            </a:r>
            <a:endParaRPr lang="zh-CN" altLang="en-US" sz="2000" dirty="0">
              <a:latin typeface="仿宋" panose="02010609060101010101" pitchFamily="49" charset="-122"/>
              <a:ea typeface="仿宋" panose="02010609060101010101" pitchFamily="49" charset="-122"/>
            </a:endParaRPr>
          </a:p>
        </p:txBody>
      </p:sp>
      <p:sp>
        <p:nvSpPr>
          <p:cNvPr id="9" name="矩形 8"/>
          <p:cNvSpPr/>
          <p:nvPr/>
        </p:nvSpPr>
        <p:spPr>
          <a:xfrm>
            <a:off x="801929" y="4091360"/>
            <a:ext cx="10696164" cy="961289"/>
          </a:xfrm>
          <a:prstGeom prst="rect">
            <a:avLst/>
          </a:prstGeom>
        </p:spPr>
        <p:txBody>
          <a:bodyPr wrap="square">
            <a:spAutoFit/>
          </a:bodyPr>
          <a:lstStyle/>
          <a:p>
            <a:pPr algn="just">
              <a:lnSpc>
                <a:spcPct val="150000"/>
              </a:lnSpc>
            </a:pPr>
            <a:r>
              <a:rPr lang="en-US" altLang="zh-CN" sz="2000" b="1" dirty="0">
                <a:solidFill>
                  <a:schemeClr val="accent5">
                    <a:lumMod val="75000"/>
                  </a:schemeClr>
                </a:solidFill>
                <a:latin typeface="微软雅黑" panose="020B0503020204020204" pitchFamily="34" charset="-122"/>
                <a:ea typeface="微软雅黑" panose="020B0503020204020204" pitchFamily="34" charset="-122"/>
              </a:rPr>
              <a:t>3</a:t>
            </a:r>
            <a:r>
              <a:rPr lang="zh-CN" altLang="en-US" sz="2000" b="1" dirty="0">
                <a:solidFill>
                  <a:schemeClr val="accent5">
                    <a:lumMod val="75000"/>
                  </a:schemeClr>
                </a:solidFill>
                <a:latin typeface="微软雅黑" panose="020B0503020204020204" pitchFamily="34" charset="-122"/>
                <a:ea typeface="微软雅黑" panose="020B0503020204020204" pitchFamily="34" charset="-122"/>
              </a:rPr>
              <a:t>、中青年教师群体</a:t>
            </a:r>
            <a:endParaRPr lang="en-US" altLang="zh-CN" sz="2000" b="1" dirty="0">
              <a:solidFill>
                <a:schemeClr val="accent5">
                  <a:lumMod val="75000"/>
                </a:schemeClr>
              </a:solidFill>
              <a:latin typeface="微软雅黑" panose="020B0503020204020204" pitchFamily="34" charset="-122"/>
              <a:ea typeface="微软雅黑" panose="020B0503020204020204" pitchFamily="34" charset="-122"/>
            </a:endParaRPr>
          </a:p>
          <a:p>
            <a:pPr algn="just">
              <a:lnSpc>
                <a:spcPct val="150000"/>
              </a:lnSpc>
            </a:pPr>
            <a:r>
              <a:rPr lang="en-US" altLang="zh-CN" sz="2000" b="1" dirty="0">
                <a:solidFill>
                  <a:srgbClr val="595959"/>
                </a:solidFill>
                <a:latin typeface="微软雅黑" panose="020B0503020204020204" pitchFamily="34" charset="-122"/>
                <a:ea typeface="微软雅黑" panose="020B0503020204020204" pitchFamily="34" charset="-122"/>
              </a:rPr>
              <a:t>    ——</a:t>
            </a:r>
            <a:r>
              <a:rPr lang="zh-CN" altLang="zh-CN" sz="2000" b="1" dirty="0">
                <a:solidFill>
                  <a:srgbClr val="595959"/>
                </a:solidFill>
                <a:latin typeface="微软雅黑" panose="020B0503020204020204" pitchFamily="34" charset="-122"/>
                <a:ea typeface="微软雅黑" panose="020B0503020204020204" pitchFamily="34" charset="-122"/>
              </a:rPr>
              <a:t>关注</a:t>
            </a:r>
            <a:r>
              <a:rPr lang="zh-CN" altLang="en-US" sz="2000" b="1" dirty="0">
                <a:solidFill>
                  <a:srgbClr val="FF0000"/>
                </a:solidFill>
                <a:latin typeface="微软雅黑" panose="020B0503020204020204" pitchFamily="34" charset="-122"/>
                <a:ea typeface="微软雅黑" panose="020B0503020204020204" pitchFamily="34" charset="-122"/>
              </a:rPr>
              <a:t>学术发展和职业成长，</a:t>
            </a:r>
            <a:r>
              <a:rPr lang="zh-CN" altLang="zh-CN" sz="2000" b="1" dirty="0">
                <a:solidFill>
                  <a:srgbClr val="595959"/>
                </a:solidFill>
                <a:latin typeface="微软雅黑" panose="020B0503020204020204" pitchFamily="34" charset="-122"/>
                <a:ea typeface="微软雅黑" panose="020B0503020204020204" pitchFamily="34" charset="-122"/>
              </a:rPr>
              <a:t>打造教师业务服务平台，构建人才队伍健康发展的长效机制。</a:t>
            </a:r>
            <a:endParaRPr lang="zh-CN" altLang="en-US" sz="2000" b="1" dirty="0">
              <a:solidFill>
                <a:srgbClr val="595959"/>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591507" y="87942"/>
            <a:ext cx="3196176" cy="122073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a:extLst>
              <a:ext uri="{28A0092B-C50C-407E-A947-70E740481C1C}">
                <a14:useLocalDpi xmlns:a14="http://schemas.microsoft.com/office/drawing/2010/main" val="0"/>
              </a:ext>
            </a:extLst>
          </a:blip>
          <a:srcRect b="19011"/>
          <a:stretch>
            <a:fillRect/>
          </a:stretch>
        </p:blipFill>
        <p:spPr>
          <a:xfrm>
            <a:off x="1" y="0"/>
            <a:ext cx="12192000" cy="6884318"/>
          </a:xfrm>
          <a:prstGeom prst="rect">
            <a:avLst/>
          </a:prstGeom>
        </p:spPr>
      </p:pic>
      <p:sp>
        <p:nvSpPr>
          <p:cNvPr id="24" name="PA-圆角矩形 3"/>
          <p:cNvSpPr/>
          <p:nvPr>
            <p:custDataLst>
              <p:tags r:id="rId1"/>
            </p:custDataLst>
          </p:nvPr>
        </p:nvSpPr>
        <p:spPr>
          <a:xfrm>
            <a:off x="337138" y="455038"/>
            <a:ext cx="11517725" cy="5950825"/>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sz="3200" b="1"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390729" y="1144347"/>
            <a:ext cx="1369978" cy="507831"/>
          </a:xfrm>
          <a:prstGeom prst="rect">
            <a:avLst/>
          </a:prstGeom>
        </p:spPr>
        <p:txBody>
          <a:bodyPr wrap="square">
            <a:spAutoFit/>
          </a:bodyPr>
          <a:lstStyle/>
          <a:p>
            <a:pPr defTabSz="1218565" fontAlgn="base">
              <a:lnSpc>
                <a:spcPct val="150000"/>
              </a:lnSpc>
              <a:spcBef>
                <a:spcPct val="0"/>
              </a:spcBef>
              <a:spcAft>
                <a:spcPct val="0"/>
              </a:spcAft>
              <a:buClr>
                <a:srgbClr val="C00000"/>
              </a:buClr>
            </a:pPr>
            <a:r>
              <a:rPr lang="zh-CN" altLang="en-US" b="1" dirty="0">
                <a:solidFill>
                  <a:srgbClr val="595959"/>
                </a:solidFill>
                <a:latin typeface="微软雅黑" panose="020B0503020204020204" pitchFamily="34" charset="-122"/>
                <a:ea typeface="微软雅黑" panose="020B0503020204020204" pitchFamily="34" charset="-122"/>
              </a:rPr>
              <a:t>外籍教师：</a:t>
            </a:r>
            <a:endParaRPr lang="en-US" altLang="zh-CN" b="1" dirty="0">
              <a:solidFill>
                <a:srgbClr val="595959"/>
              </a:solidFill>
              <a:latin typeface="微软雅黑" panose="020B0503020204020204" pitchFamily="34" charset="-122"/>
              <a:ea typeface="微软雅黑" panose="020B0503020204020204" pitchFamily="34" charset="-122"/>
            </a:endParaRPr>
          </a:p>
        </p:txBody>
      </p:sp>
      <p:sp>
        <p:nvSpPr>
          <p:cNvPr id="7" name="矩形 6"/>
          <p:cNvSpPr/>
          <p:nvPr/>
        </p:nvSpPr>
        <p:spPr>
          <a:xfrm>
            <a:off x="1532107" y="1153099"/>
            <a:ext cx="10431293" cy="1337945"/>
          </a:xfrm>
          <a:prstGeom prst="rect">
            <a:avLst/>
          </a:prstGeom>
        </p:spPr>
        <p:txBody>
          <a:bodyPr wrap="square">
            <a:spAutoFit/>
          </a:bodyPr>
          <a:lstStyle/>
          <a:p>
            <a:pPr algn="just" defTabSz="1218565" fontAlgn="base">
              <a:lnSpc>
                <a:spcPct val="150000"/>
              </a:lnSpc>
              <a:spcBef>
                <a:spcPct val="0"/>
              </a:spcBef>
              <a:spcAft>
                <a:spcPct val="0"/>
              </a:spcAft>
              <a:buClr>
                <a:srgbClr val="C00000"/>
              </a:buClr>
            </a:pPr>
            <a:r>
              <a:rPr lang="zh-CN" altLang="en-US" b="1"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初次来华，因防疫要求，可能</a:t>
            </a:r>
            <a:r>
              <a:rPr lang="zh-CN" altLang="en-US"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行程受阻、生活不便、心态不佳</a:t>
            </a:r>
            <a:endParaRPr lang="en-US" altLang="zh-CN"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just" defTabSz="1218565" fontAlgn="base">
              <a:lnSpc>
                <a:spcPct val="150000"/>
              </a:lnSpc>
              <a:spcBef>
                <a:spcPct val="0"/>
              </a:spcBef>
              <a:spcAft>
                <a:spcPct val="0"/>
              </a:spcAft>
              <a:buClr>
                <a:srgbClr val="C00000"/>
              </a:buClr>
            </a:pPr>
            <a:r>
              <a:rPr lang="en-US" altLang="zh-CN" b="1"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面对</a:t>
            </a:r>
            <a:r>
              <a:rPr lang="zh-CN" altLang="en-US"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各级政府及单位纷繁防疫要求</a:t>
            </a:r>
            <a:r>
              <a:rPr lang="zh-CN" altLang="en-US" b="1"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，茫然无措，如何应对？</a:t>
            </a:r>
            <a:endParaRPr lang="en-US" altLang="zh-CN" b="1"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endParaRPr>
          </a:p>
          <a:p>
            <a:pPr algn="just" defTabSz="1218565" fontAlgn="base">
              <a:lnSpc>
                <a:spcPct val="150000"/>
              </a:lnSpc>
              <a:spcBef>
                <a:spcPct val="0"/>
              </a:spcBef>
              <a:spcAft>
                <a:spcPct val="0"/>
              </a:spcAft>
              <a:buClr>
                <a:srgbClr val="C00000"/>
              </a:buClr>
            </a:pPr>
            <a:endParaRPr lang="en-US" altLang="zh-CN" b="1"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 name="组合 1"/>
          <p:cNvGrpSpPr/>
          <p:nvPr/>
        </p:nvGrpSpPr>
        <p:grpSpPr>
          <a:xfrm>
            <a:off x="523502" y="2229865"/>
            <a:ext cx="6362157" cy="4021986"/>
            <a:chOff x="4445868" y="2201454"/>
            <a:chExt cx="6546429" cy="3978071"/>
          </a:xfrm>
        </p:grpSpPr>
        <p:sp>
          <p:nvSpPr>
            <p:cNvPr id="29" name="矩形 28"/>
            <p:cNvSpPr/>
            <p:nvPr/>
          </p:nvSpPr>
          <p:spPr>
            <a:xfrm>
              <a:off x="4719982" y="2227537"/>
              <a:ext cx="5428467" cy="409499"/>
            </a:xfrm>
            <a:prstGeom prst="rect">
              <a:avLst/>
            </a:prstGeom>
          </p:spPr>
          <p:txBody>
            <a:bodyPr wrap="square" anchor="ctr">
              <a:spAutoFit/>
            </a:bodyPr>
            <a:lstStyle/>
            <a:p>
              <a:pPr defTabSz="1218565" fontAlgn="base">
                <a:lnSpc>
                  <a:spcPct val="150000"/>
                </a:lnSpc>
                <a:spcBef>
                  <a:spcPct val="0"/>
                </a:spcBef>
                <a:spcAft>
                  <a:spcPct val="0"/>
                </a:spcAft>
                <a:buClr>
                  <a:srgbClr val="C00000"/>
                </a:buClr>
              </a:pPr>
              <a:r>
                <a:rPr lang="en-US" altLang="zh-CN" sz="14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隔离期间无法购买境内手机卡，但急需注册健康宝怎么办？</a:t>
              </a:r>
              <a:endParaRPr lang="en-US" altLang="zh-CN" sz="14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矩形 30"/>
            <p:cNvSpPr/>
            <p:nvPr/>
          </p:nvSpPr>
          <p:spPr>
            <a:xfrm>
              <a:off x="4719982" y="4275737"/>
              <a:ext cx="4364598" cy="409499"/>
            </a:xfrm>
            <a:prstGeom prst="rect">
              <a:avLst/>
            </a:prstGeom>
          </p:spPr>
          <p:txBody>
            <a:bodyPr wrap="square" anchor="ctr">
              <a:spAutoFit/>
            </a:bodyPr>
            <a:lstStyle/>
            <a:p>
              <a:pPr defTabSz="1218565" fontAlgn="base">
                <a:lnSpc>
                  <a:spcPct val="150000"/>
                </a:lnSpc>
                <a:spcBef>
                  <a:spcPct val="0"/>
                </a:spcBef>
                <a:spcAft>
                  <a:spcPct val="0"/>
                </a:spcAft>
                <a:buClr>
                  <a:srgbClr val="C00000"/>
                </a:buClr>
              </a:pPr>
              <a:r>
                <a:rPr lang="en-US" altLang="zh-CN" sz="14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居家观察期间如何解决吃饭买水的需要？</a:t>
              </a:r>
              <a:endParaRPr lang="en-US" altLang="zh-CN" sz="14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 name="矩形 31"/>
            <p:cNvSpPr/>
            <p:nvPr/>
          </p:nvSpPr>
          <p:spPr>
            <a:xfrm>
              <a:off x="4719982" y="3456457"/>
              <a:ext cx="4004114" cy="409499"/>
            </a:xfrm>
            <a:prstGeom prst="rect">
              <a:avLst/>
            </a:prstGeom>
          </p:spPr>
          <p:txBody>
            <a:bodyPr wrap="square" anchor="ctr">
              <a:spAutoFit/>
            </a:bodyPr>
            <a:lstStyle/>
            <a:p>
              <a:pPr defTabSz="1218565" fontAlgn="base">
                <a:lnSpc>
                  <a:spcPct val="150000"/>
                </a:lnSpc>
                <a:spcBef>
                  <a:spcPct val="0"/>
                </a:spcBef>
                <a:spcAft>
                  <a:spcPct val="0"/>
                </a:spcAft>
                <a:buClr>
                  <a:srgbClr val="C00000"/>
                </a:buClr>
              </a:pPr>
              <a:r>
                <a:rPr lang="en-US" altLang="zh-CN" sz="14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来京航班不断取消，怎么办？</a:t>
              </a:r>
              <a:endParaRPr lang="en-US" altLang="zh-CN" sz="14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 name="矩形 32"/>
            <p:cNvSpPr/>
            <p:nvPr/>
          </p:nvSpPr>
          <p:spPr>
            <a:xfrm>
              <a:off x="4719982" y="2637177"/>
              <a:ext cx="4980059" cy="409499"/>
            </a:xfrm>
            <a:prstGeom prst="rect">
              <a:avLst/>
            </a:prstGeom>
          </p:spPr>
          <p:txBody>
            <a:bodyPr wrap="square" anchor="ctr">
              <a:spAutoFit/>
            </a:bodyPr>
            <a:lstStyle/>
            <a:p>
              <a:pPr defTabSz="1218565" fontAlgn="base">
                <a:lnSpc>
                  <a:spcPct val="150000"/>
                </a:lnSpc>
                <a:spcBef>
                  <a:spcPct val="0"/>
                </a:spcBef>
                <a:spcAft>
                  <a:spcPct val="0"/>
                </a:spcAft>
                <a:buClr>
                  <a:srgbClr val="C00000"/>
                </a:buClr>
              </a:pPr>
              <a:r>
                <a:rPr lang="en-US" altLang="zh-CN" sz="14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随身携带金额不够，无法缴纳隔离费怎么办？</a:t>
              </a:r>
              <a:endParaRPr lang="en-US" altLang="zh-CN" sz="14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 name="矩形 33"/>
            <p:cNvSpPr/>
            <p:nvPr/>
          </p:nvSpPr>
          <p:spPr>
            <a:xfrm>
              <a:off x="4719982" y="4685377"/>
              <a:ext cx="4980058" cy="409499"/>
            </a:xfrm>
            <a:prstGeom prst="rect">
              <a:avLst/>
            </a:prstGeom>
          </p:spPr>
          <p:txBody>
            <a:bodyPr wrap="square" anchor="ctr">
              <a:spAutoFit/>
            </a:bodyPr>
            <a:lstStyle/>
            <a:p>
              <a:pPr defTabSz="1218565" fontAlgn="base">
                <a:lnSpc>
                  <a:spcPct val="150000"/>
                </a:lnSpc>
                <a:spcBef>
                  <a:spcPct val="0"/>
                </a:spcBef>
                <a:spcAft>
                  <a:spcPct val="0"/>
                </a:spcAft>
                <a:buClr>
                  <a:srgbClr val="C00000"/>
                </a:buClr>
              </a:pPr>
              <a:r>
                <a:rPr lang="en-US" altLang="zh-CN" sz="14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居家观察期间如何解决上网问题，保障网课？</a:t>
              </a:r>
              <a:endParaRPr lang="en-US" altLang="zh-CN" sz="14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圆角矩形 34"/>
            <p:cNvSpPr/>
            <p:nvPr/>
          </p:nvSpPr>
          <p:spPr>
            <a:xfrm>
              <a:off x="4445868" y="2201454"/>
              <a:ext cx="6546429" cy="3975299"/>
            </a:xfrm>
            <a:prstGeom prst="roundRect">
              <a:avLst/>
            </a:prstGeom>
            <a:noFill/>
            <a:ln w="19050">
              <a:prstDash val="dash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36" name="矩形 35"/>
            <p:cNvSpPr/>
            <p:nvPr/>
          </p:nvSpPr>
          <p:spPr>
            <a:xfrm>
              <a:off x="4719982" y="3046817"/>
              <a:ext cx="5639484" cy="409499"/>
            </a:xfrm>
            <a:prstGeom prst="rect">
              <a:avLst/>
            </a:prstGeom>
          </p:spPr>
          <p:txBody>
            <a:bodyPr wrap="square" anchor="ctr">
              <a:spAutoFit/>
            </a:bodyPr>
            <a:lstStyle/>
            <a:p>
              <a:pPr defTabSz="1218565" fontAlgn="base">
                <a:lnSpc>
                  <a:spcPct val="150000"/>
                </a:lnSpc>
                <a:spcBef>
                  <a:spcPct val="0"/>
                </a:spcBef>
                <a:spcAft>
                  <a:spcPct val="0"/>
                </a:spcAft>
                <a:buClr>
                  <a:srgbClr val="C00000"/>
                </a:buClr>
              </a:pPr>
              <a:r>
                <a:rPr lang="en-US" altLang="zh-CN" sz="14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初次来华，临时需要在入境城市寻找酒店入住怎么办？</a:t>
              </a:r>
              <a:endParaRPr lang="en-US" altLang="zh-CN" sz="14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7" name="矩形 36"/>
            <p:cNvSpPr/>
            <p:nvPr/>
          </p:nvSpPr>
          <p:spPr>
            <a:xfrm>
              <a:off x="4719982" y="3866097"/>
              <a:ext cx="5639484" cy="409499"/>
            </a:xfrm>
            <a:prstGeom prst="rect">
              <a:avLst/>
            </a:prstGeom>
          </p:spPr>
          <p:txBody>
            <a:bodyPr wrap="square" anchor="ctr">
              <a:spAutoFit/>
            </a:bodyPr>
            <a:lstStyle/>
            <a:p>
              <a:pPr defTabSz="1218565" fontAlgn="base">
                <a:lnSpc>
                  <a:spcPct val="150000"/>
                </a:lnSpc>
                <a:spcBef>
                  <a:spcPct val="0"/>
                </a:spcBef>
                <a:spcAft>
                  <a:spcPct val="0"/>
                </a:spcAft>
                <a:buClr>
                  <a:srgbClr val="C00000"/>
                </a:buClr>
              </a:pPr>
              <a:r>
                <a:rPr lang="en-US" altLang="zh-CN" sz="14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居家观察期间被要求做核酸，怎么预约医院进行检测？</a:t>
              </a:r>
              <a:endParaRPr lang="en-US" altLang="zh-CN" sz="14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8" name="矩形 37"/>
            <p:cNvSpPr/>
            <p:nvPr/>
          </p:nvSpPr>
          <p:spPr>
            <a:xfrm>
              <a:off x="4719982" y="5770026"/>
              <a:ext cx="4980058" cy="409499"/>
            </a:xfrm>
            <a:prstGeom prst="rect">
              <a:avLst/>
            </a:prstGeom>
          </p:spPr>
          <p:txBody>
            <a:bodyPr wrap="square" anchor="ctr">
              <a:spAutoFit/>
            </a:bodyPr>
            <a:lstStyle/>
            <a:p>
              <a:pPr defTabSz="1218565" fontAlgn="base">
                <a:lnSpc>
                  <a:spcPct val="150000"/>
                </a:lnSpc>
                <a:spcBef>
                  <a:spcPct val="0"/>
                </a:spcBef>
                <a:spcAft>
                  <a:spcPct val="0"/>
                </a:spcAft>
                <a:buClr>
                  <a:srgbClr val="C00000"/>
                </a:buClr>
              </a:pPr>
              <a:r>
                <a:rPr lang="en-US" altLang="zh-CN" sz="1400" dirty="0">
                  <a:solidFill>
                    <a:srgbClr val="595959"/>
                  </a:solidFill>
                  <a:latin typeface="微软雅黑" panose="020B0503020204020204" pitchFamily="34" charset="-122"/>
                  <a:ea typeface="微软雅黑" panose="020B0503020204020204" pitchFamily="34" charset="-122"/>
                </a:rPr>
                <a:t>  ……</a:t>
              </a:r>
            </a:p>
          </p:txBody>
        </p:sp>
        <p:sp>
          <p:nvSpPr>
            <p:cNvPr id="39" name="矩形 38"/>
            <p:cNvSpPr/>
            <p:nvPr/>
          </p:nvSpPr>
          <p:spPr>
            <a:xfrm>
              <a:off x="4719981" y="5066163"/>
              <a:ext cx="5801783" cy="409499"/>
            </a:xfrm>
            <a:prstGeom prst="rect">
              <a:avLst/>
            </a:prstGeom>
          </p:spPr>
          <p:txBody>
            <a:bodyPr wrap="square" anchor="ctr">
              <a:spAutoFit/>
            </a:bodyPr>
            <a:lstStyle/>
            <a:p>
              <a:pPr defTabSz="1218565" fontAlgn="base">
                <a:lnSpc>
                  <a:spcPct val="150000"/>
                </a:lnSpc>
                <a:spcBef>
                  <a:spcPct val="0"/>
                </a:spcBef>
                <a:spcAft>
                  <a:spcPct val="0"/>
                </a:spcAft>
                <a:buClr>
                  <a:srgbClr val="C00000"/>
                </a:buClr>
              </a:pPr>
              <a:r>
                <a:rPr lang="en-US" altLang="zh-CN" sz="14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突然被告知要求延长隔离期限，签证即将过期怎么办？</a:t>
              </a:r>
              <a:endParaRPr lang="en-US" altLang="zh-CN" sz="14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0" name="矩形 39"/>
            <p:cNvSpPr/>
            <p:nvPr/>
          </p:nvSpPr>
          <p:spPr>
            <a:xfrm>
              <a:off x="4719982" y="5418095"/>
              <a:ext cx="4980058" cy="409499"/>
            </a:xfrm>
            <a:prstGeom prst="rect">
              <a:avLst/>
            </a:prstGeom>
          </p:spPr>
          <p:txBody>
            <a:bodyPr wrap="square" anchor="ctr">
              <a:spAutoFit/>
            </a:bodyPr>
            <a:lstStyle/>
            <a:p>
              <a:pPr defTabSz="1218565" fontAlgn="base">
                <a:lnSpc>
                  <a:spcPct val="150000"/>
                </a:lnSpc>
                <a:spcBef>
                  <a:spcPct val="0"/>
                </a:spcBef>
                <a:spcAft>
                  <a:spcPct val="0"/>
                </a:spcAft>
                <a:buClr>
                  <a:srgbClr val="C00000"/>
                </a:buClr>
              </a:pPr>
              <a:r>
                <a:rPr lang="en-US" altLang="zh-CN" sz="14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长期隔离心情抑郁、状态不佳怎么办？</a:t>
              </a:r>
              <a:endParaRPr lang="en-US" altLang="zh-CN" sz="1400"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2023" y="2249929"/>
            <a:ext cx="4562317" cy="3331338"/>
          </a:xfrm>
          <a:prstGeom prst="rect">
            <a:avLst/>
          </a:prstGeom>
        </p:spPr>
      </p:pic>
      <p:pic>
        <p:nvPicPr>
          <p:cNvPr id="3" name="图片 2"/>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591507" y="195257"/>
            <a:ext cx="3196176" cy="1220737"/>
          </a:xfrm>
          <a:prstGeom prst="rect">
            <a:avLst/>
          </a:prstGeom>
        </p:spPr>
      </p:pic>
      <p:sp>
        <p:nvSpPr>
          <p:cNvPr id="8" name="矩形 7"/>
          <p:cNvSpPr/>
          <p:nvPr/>
        </p:nvSpPr>
        <p:spPr>
          <a:xfrm>
            <a:off x="523164" y="271437"/>
            <a:ext cx="10365953" cy="824136"/>
          </a:xfrm>
          <a:prstGeom prst="rect">
            <a:avLst/>
          </a:prstGeom>
          <a:noFill/>
          <a:extLst>
            <a:ext uri="{909E8E84-426E-40DD-AFC4-6F175D3DCCD1}">
              <a14:hiddenFill xmlns:a14="http://schemas.microsoft.com/office/drawing/2010/main">
                <a:solidFill>
                  <a:schemeClr val="bg1"/>
                </a:solidFill>
              </a14:hiddenFill>
            </a:ext>
          </a:extLst>
        </p:spPr>
        <p:txBody>
          <a:bodyPr wrap="square">
            <a:spAutoFit/>
          </a:bodyPr>
          <a:lstStyle/>
          <a:p>
            <a:pPr defTabSz="1218565" fontAlgn="base">
              <a:lnSpc>
                <a:spcPct val="200000"/>
              </a:lnSpc>
              <a:spcBef>
                <a:spcPct val="0"/>
              </a:spcBef>
              <a:spcAft>
                <a:spcPct val="0"/>
              </a:spcAft>
              <a:buClr>
                <a:srgbClr val="C00000"/>
              </a:buClr>
            </a:pPr>
            <a:r>
              <a:rPr lang="zh-CN" altLang="en-US" sz="2800" b="1" dirty="0">
                <a:solidFill>
                  <a:schemeClr val="accent5">
                    <a:lumMod val="75000"/>
                  </a:schemeClr>
                </a:solidFill>
                <a:latin typeface="微软雅黑" panose="020B0503020204020204" pitchFamily="34" charset="-122"/>
                <a:ea typeface="微软雅黑" panose="020B0503020204020204" pitchFamily="34" charset="-122"/>
              </a:rPr>
              <a:t>一、聚焦重点群体</a:t>
            </a:r>
            <a:endParaRPr lang="en-US" altLang="zh-CN" sz="2800" b="1" dirty="0">
              <a:solidFill>
                <a:schemeClr val="accent5">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rotWithShape="1">
          <a:blip r:embed="rId3">
            <a:extLst>
              <a:ext uri="{28A0092B-C50C-407E-A947-70E740481C1C}">
                <a14:useLocalDpi xmlns:a14="http://schemas.microsoft.com/office/drawing/2010/main" val="0"/>
              </a:ext>
            </a:extLst>
          </a:blip>
          <a:srcRect b="19011"/>
          <a:stretch>
            <a:fillRect/>
          </a:stretch>
        </p:blipFill>
        <p:spPr>
          <a:xfrm>
            <a:off x="2482" y="-26008"/>
            <a:ext cx="12190355" cy="6884318"/>
          </a:xfrm>
          <a:prstGeom prst="rect">
            <a:avLst/>
          </a:prstGeom>
        </p:spPr>
      </p:pic>
      <p:sp>
        <p:nvSpPr>
          <p:cNvPr id="29" name="PA-圆角矩形 3"/>
          <p:cNvSpPr/>
          <p:nvPr>
            <p:custDataLst>
              <p:tags r:id="rId1"/>
            </p:custDataLst>
          </p:nvPr>
        </p:nvSpPr>
        <p:spPr>
          <a:xfrm>
            <a:off x="165688" y="135814"/>
            <a:ext cx="11517725" cy="5950825"/>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sz="3200" b="1" dirty="0">
              <a:solidFill>
                <a:prstClr val="white"/>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4378757" y="2143417"/>
            <a:ext cx="7486654" cy="3385684"/>
            <a:chOff x="4445868" y="2466372"/>
            <a:chExt cx="6731068" cy="2694223"/>
          </a:xfrm>
        </p:grpSpPr>
        <p:grpSp>
          <p:nvGrpSpPr>
            <p:cNvPr id="35" name="组合 34"/>
            <p:cNvGrpSpPr/>
            <p:nvPr/>
          </p:nvGrpSpPr>
          <p:grpSpPr>
            <a:xfrm>
              <a:off x="4772522" y="2548976"/>
              <a:ext cx="6404414" cy="2457991"/>
              <a:chOff x="4772522" y="2548976"/>
              <a:chExt cx="6404414" cy="2457991"/>
            </a:xfrm>
          </p:grpSpPr>
          <p:sp>
            <p:nvSpPr>
              <p:cNvPr id="8" name="矩形 7"/>
              <p:cNvSpPr/>
              <p:nvPr/>
            </p:nvSpPr>
            <p:spPr>
              <a:xfrm>
                <a:off x="4772522" y="2569903"/>
                <a:ext cx="2437490" cy="362102"/>
              </a:xfrm>
              <a:prstGeom prst="rect">
                <a:avLst/>
              </a:prstGeom>
            </p:spPr>
            <p:txBody>
              <a:bodyPr wrap="square" anchor="ctr">
                <a:spAutoFit/>
              </a:bodyPr>
              <a:lstStyle/>
              <a:p>
                <a:pPr defTabSz="1218565" fontAlgn="base">
                  <a:lnSpc>
                    <a:spcPct val="150000"/>
                  </a:lnSpc>
                  <a:spcBef>
                    <a:spcPct val="0"/>
                  </a:spcBef>
                  <a:spcAft>
                    <a:spcPct val="0"/>
                  </a:spcAft>
                  <a:buClr>
                    <a:srgbClr val="C00000"/>
                  </a:buClr>
                </a:pPr>
                <a:r>
                  <a:rPr lang="zh-CN" altLang="en-US" sz="1600" dirty="0">
                    <a:solidFill>
                      <a:srgbClr val="595959"/>
                    </a:solidFill>
                    <a:latin typeface="微软雅黑" panose="020B0503020204020204" pitchFamily="34" charset="-122"/>
                    <a:ea typeface="微软雅黑" panose="020B0503020204020204" pitchFamily="34" charset="-122"/>
                  </a:rPr>
                  <a:t>国家入境防疫要求</a:t>
                </a:r>
              </a:p>
            </p:txBody>
          </p:sp>
          <p:sp>
            <p:nvSpPr>
              <p:cNvPr id="9" name="矩形 8"/>
              <p:cNvSpPr/>
              <p:nvPr/>
            </p:nvSpPr>
            <p:spPr>
              <a:xfrm>
                <a:off x="4772522" y="3019204"/>
                <a:ext cx="2437490" cy="461665"/>
              </a:xfrm>
              <a:prstGeom prst="rect">
                <a:avLst/>
              </a:prstGeom>
            </p:spPr>
            <p:txBody>
              <a:bodyPr wrap="square" anchor="ctr">
                <a:spAutoFit/>
              </a:bodyPr>
              <a:lstStyle/>
              <a:p>
                <a:pPr defTabSz="1218565" fontAlgn="base">
                  <a:lnSpc>
                    <a:spcPct val="150000"/>
                  </a:lnSpc>
                  <a:spcBef>
                    <a:spcPct val="0"/>
                  </a:spcBef>
                  <a:spcAft>
                    <a:spcPct val="0"/>
                  </a:spcAft>
                  <a:buClr>
                    <a:srgbClr val="C00000"/>
                  </a:buClr>
                </a:pPr>
                <a:r>
                  <a:rPr lang="zh-CN" altLang="en-US" sz="1600" dirty="0">
                    <a:solidFill>
                      <a:srgbClr val="595959"/>
                    </a:solidFill>
                    <a:latin typeface="微软雅黑" panose="020B0503020204020204" pitchFamily="34" charset="-122"/>
                    <a:ea typeface="微软雅黑" panose="020B0503020204020204" pitchFamily="34" charset="-122"/>
                  </a:rPr>
                  <a:t>入境城市防疫要求</a:t>
                </a:r>
              </a:p>
            </p:txBody>
          </p:sp>
          <p:sp>
            <p:nvSpPr>
              <p:cNvPr id="10" name="矩形 9"/>
              <p:cNvSpPr/>
              <p:nvPr/>
            </p:nvSpPr>
            <p:spPr>
              <a:xfrm>
                <a:off x="4772522" y="3547140"/>
                <a:ext cx="2437490" cy="461665"/>
              </a:xfrm>
              <a:prstGeom prst="rect">
                <a:avLst/>
              </a:prstGeom>
            </p:spPr>
            <p:txBody>
              <a:bodyPr wrap="square" anchor="ctr">
                <a:spAutoFit/>
              </a:bodyPr>
              <a:lstStyle/>
              <a:p>
                <a:pPr defTabSz="1218565" fontAlgn="base">
                  <a:lnSpc>
                    <a:spcPct val="150000"/>
                  </a:lnSpc>
                  <a:spcBef>
                    <a:spcPct val="0"/>
                  </a:spcBef>
                  <a:spcAft>
                    <a:spcPct val="0"/>
                  </a:spcAft>
                  <a:buClr>
                    <a:srgbClr val="C00000"/>
                  </a:buClr>
                </a:pPr>
                <a:r>
                  <a:rPr lang="zh-CN" altLang="en-US" sz="1600" dirty="0">
                    <a:solidFill>
                      <a:srgbClr val="595959"/>
                    </a:solidFill>
                    <a:latin typeface="微软雅黑" panose="020B0503020204020204" pitchFamily="34" charset="-122"/>
                    <a:ea typeface="微软雅黑" panose="020B0503020204020204" pitchFamily="34" charset="-122"/>
                  </a:rPr>
                  <a:t>北京市防疫要求</a:t>
                </a:r>
              </a:p>
            </p:txBody>
          </p:sp>
          <p:sp>
            <p:nvSpPr>
              <p:cNvPr id="11" name="矩形 10"/>
              <p:cNvSpPr/>
              <p:nvPr/>
            </p:nvSpPr>
            <p:spPr>
              <a:xfrm>
                <a:off x="4772522" y="4046221"/>
                <a:ext cx="2437490" cy="461665"/>
              </a:xfrm>
              <a:prstGeom prst="rect">
                <a:avLst/>
              </a:prstGeom>
            </p:spPr>
            <p:txBody>
              <a:bodyPr wrap="square" anchor="ctr">
                <a:spAutoFit/>
              </a:bodyPr>
              <a:lstStyle/>
              <a:p>
                <a:pPr defTabSz="1218565" fontAlgn="base">
                  <a:lnSpc>
                    <a:spcPct val="150000"/>
                  </a:lnSpc>
                  <a:spcBef>
                    <a:spcPct val="0"/>
                  </a:spcBef>
                  <a:spcAft>
                    <a:spcPct val="0"/>
                  </a:spcAft>
                  <a:buClr>
                    <a:srgbClr val="C00000"/>
                  </a:buClr>
                </a:pPr>
                <a:r>
                  <a:rPr lang="zh-CN" altLang="en-US" sz="1600" dirty="0">
                    <a:solidFill>
                      <a:srgbClr val="595959"/>
                    </a:solidFill>
                    <a:latin typeface="微软雅黑" panose="020B0503020204020204" pitchFamily="34" charset="-122"/>
                    <a:ea typeface="微软雅黑" panose="020B0503020204020204" pitchFamily="34" charset="-122"/>
                  </a:rPr>
                  <a:t>居住社区防疫要求</a:t>
                </a:r>
              </a:p>
            </p:txBody>
          </p:sp>
          <p:sp>
            <p:nvSpPr>
              <p:cNvPr id="12" name="矩形 11"/>
              <p:cNvSpPr/>
              <p:nvPr/>
            </p:nvSpPr>
            <p:spPr>
              <a:xfrm>
                <a:off x="4772522" y="4545302"/>
                <a:ext cx="2437490" cy="461665"/>
              </a:xfrm>
              <a:prstGeom prst="rect">
                <a:avLst/>
              </a:prstGeom>
            </p:spPr>
            <p:txBody>
              <a:bodyPr wrap="square" anchor="ctr">
                <a:spAutoFit/>
              </a:bodyPr>
              <a:lstStyle/>
              <a:p>
                <a:pPr defTabSz="1218565" fontAlgn="base">
                  <a:lnSpc>
                    <a:spcPct val="150000"/>
                  </a:lnSpc>
                  <a:spcBef>
                    <a:spcPct val="0"/>
                  </a:spcBef>
                  <a:spcAft>
                    <a:spcPct val="0"/>
                  </a:spcAft>
                  <a:buClr>
                    <a:srgbClr val="C00000"/>
                  </a:buClr>
                </a:pPr>
                <a:r>
                  <a:rPr lang="zh-CN" altLang="en-US" sz="1600" dirty="0">
                    <a:solidFill>
                      <a:srgbClr val="595959"/>
                    </a:solidFill>
                    <a:latin typeface="微软雅黑" panose="020B0503020204020204" pitchFamily="34" charset="-122"/>
                    <a:ea typeface="微软雅黑" panose="020B0503020204020204" pitchFamily="34" charset="-122"/>
                  </a:rPr>
                  <a:t>北京大学防疫要求</a:t>
                </a:r>
              </a:p>
            </p:txBody>
          </p:sp>
          <p:sp>
            <p:nvSpPr>
              <p:cNvPr id="13" name="矩形 12"/>
              <p:cNvSpPr/>
              <p:nvPr/>
            </p:nvSpPr>
            <p:spPr>
              <a:xfrm>
                <a:off x="8297701" y="2891357"/>
                <a:ext cx="2437490" cy="461665"/>
              </a:xfrm>
              <a:prstGeom prst="rect">
                <a:avLst/>
              </a:prstGeom>
            </p:spPr>
            <p:txBody>
              <a:bodyPr wrap="square" anchor="ctr">
                <a:spAutoFit/>
              </a:bodyPr>
              <a:lstStyle/>
              <a:p>
                <a:pPr defTabSz="1218565" fontAlgn="base">
                  <a:lnSpc>
                    <a:spcPct val="150000"/>
                  </a:lnSpc>
                  <a:spcBef>
                    <a:spcPct val="0"/>
                  </a:spcBef>
                  <a:spcAft>
                    <a:spcPct val="0"/>
                  </a:spcAft>
                  <a:buClr>
                    <a:srgbClr val="C00000"/>
                  </a:buClr>
                </a:pPr>
                <a:r>
                  <a:rPr lang="zh-CN" altLang="en-US" sz="1600" dirty="0">
                    <a:solidFill>
                      <a:srgbClr val="595959"/>
                    </a:solidFill>
                    <a:latin typeface="微软雅黑" panose="020B0503020204020204" pitchFamily="34" charset="-122"/>
                    <a:ea typeface="微软雅黑" panose="020B0503020204020204" pitchFamily="34" charset="-122"/>
                  </a:rPr>
                  <a:t>外国人来华工作事务中心</a:t>
                </a:r>
              </a:p>
            </p:txBody>
          </p:sp>
          <p:sp>
            <p:nvSpPr>
              <p:cNvPr id="14" name="矩形 13"/>
              <p:cNvSpPr/>
              <p:nvPr/>
            </p:nvSpPr>
            <p:spPr>
              <a:xfrm>
                <a:off x="8297701" y="3399094"/>
                <a:ext cx="2437490" cy="461665"/>
              </a:xfrm>
              <a:prstGeom prst="rect">
                <a:avLst/>
              </a:prstGeom>
            </p:spPr>
            <p:txBody>
              <a:bodyPr wrap="square" anchor="ctr">
                <a:spAutoFit/>
              </a:bodyPr>
              <a:lstStyle/>
              <a:p>
                <a:pPr defTabSz="1218565" fontAlgn="base">
                  <a:lnSpc>
                    <a:spcPct val="150000"/>
                  </a:lnSpc>
                  <a:spcBef>
                    <a:spcPct val="0"/>
                  </a:spcBef>
                  <a:spcAft>
                    <a:spcPct val="0"/>
                  </a:spcAft>
                  <a:buClr>
                    <a:srgbClr val="C00000"/>
                  </a:buClr>
                </a:pPr>
                <a:r>
                  <a:rPr lang="zh-CN" altLang="en-US" sz="1600" dirty="0">
                    <a:solidFill>
                      <a:srgbClr val="595959"/>
                    </a:solidFill>
                    <a:latin typeface="微软雅黑" panose="020B0503020204020204" pitchFamily="34" charset="-122"/>
                    <a:ea typeface="微软雅黑" panose="020B0503020204020204" pitchFamily="34" charset="-122"/>
                  </a:rPr>
                  <a:t>北京市出入境检验检疫局</a:t>
                </a:r>
              </a:p>
            </p:txBody>
          </p:sp>
          <p:sp>
            <p:nvSpPr>
              <p:cNvPr id="15" name="矩形 14"/>
              <p:cNvSpPr/>
              <p:nvPr/>
            </p:nvSpPr>
            <p:spPr>
              <a:xfrm>
                <a:off x="8297701" y="3935686"/>
                <a:ext cx="2879235" cy="461665"/>
              </a:xfrm>
              <a:prstGeom prst="rect">
                <a:avLst/>
              </a:prstGeom>
            </p:spPr>
            <p:txBody>
              <a:bodyPr wrap="square" anchor="ctr">
                <a:spAutoFit/>
              </a:bodyPr>
              <a:lstStyle/>
              <a:p>
                <a:pPr defTabSz="1218565" fontAlgn="base">
                  <a:lnSpc>
                    <a:spcPct val="150000"/>
                  </a:lnSpc>
                  <a:spcBef>
                    <a:spcPct val="0"/>
                  </a:spcBef>
                  <a:spcAft>
                    <a:spcPct val="0"/>
                  </a:spcAft>
                  <a:buClr>
                    <a:srgbClr val="C00000"/>
                  </a:buClr>
                </a:pPr>
                <a:r>
                  <a:rPr lang="zh-CN" altLang="en-US" sz="1600" dirty="0">
                    <a:solidFill>
                      <a:srgbClr val="595959"/>
                    </a:solidFill>
                    <a:latin typeface="微软雅黑" panose="020B0503020204020204" pitchFamily="34" charset="-122"/>
                    <a:ea typeface="微软雅黑" panose="020B0503020204020204" pitchFamily="34" charset="-122"/>
                  </a:rPr>
                  <a:t>北京市公安局出入境管理局</a:t>
                </a:r>
              </a:p>
            </p:txBody>
          </p:sp>
          <p:cxnSp>
            <p:nvCxnSpPr>
              <p:cNvPr id="17" name="直接连接符 16"/>
              <p:cNvCxnSpPr/>
              <p:nvPr/>
            </p:nvCxnSpPr>
            <p:spPr>
              <a:xfrm>
                <a:off x="7558811" y="2548976"/>
                <a:ext cx="0" cy="2457991"/>
              </a:xfrm>
              <a:prstGeom prst="line">
                <a:avLst/>
              </a:prstGeom>
            </p:spPr>
            <p:style>
              <a:lnRef idx="3">
                <a:schemeClr val="accent1"/>
              </a:lnRef>
              <a:fillRef idx="0">
                <a:schemeClr val="accent1"/>
              </a:fillRef>
              <a:effectRef idx="2">
                <a:schemeClr val="accent1"/>
              </a:effectRef>
              <a:fontRef idx="minor">
                <a:schemeClr val="tx1"/>
              </a:fontRef>
            </p:style>
          </p:cxnSp>
          <p:sp>
            <p:nvSpPr>
              <p:cNvPr id="18" name="文本框 17"/>
              <p:cNvSpPr txBox="1"/>
              <p:nvPr/>
            </p:nvSpPr>
            <p:spPr>
              <a:xfrm>
                <a:off x="7015134" y="3019203"/>
                <a:ext cx="369277" cy="1200329"/>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落实防疫</a:t>
                </a:r>
              </a:p>
            </p:txBody>
          </p:sp>
          <p:sp>
            <p:nvSpPr>
              <p:cNvPr id="19" name="文本框 18"/>
              <p:cNvSpPr txBox="1"/>
              <p:nvPr/>
            </p:nvSpPr>
            <p:spPr>
              <a:xfrm>
                <a:off x="7620692" y="3019203"/>
                <a:ext cx="369277" cy="1200329"/>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证件申办</a:t>
                </a:r>
              </a:p>
            </p:txBody>
          </p:sp>
        </p:grpSp>
        <p:sp>
          <p:nvSpPr>
            <p:cNvPr id="20" name="圆角矩形 19"/>
            <p:cNvSpPr/>
            <p:nvPr/>
          </p:nvSpPr>
          <p:spPr>
            <a:xfrm>
              <a:off x="4445868" y="2466372"/>
              <a:ext cx="6546429" cy="2694223"/>
            </a:xfrm>
            <a:prstGeom prst="roundRect">
              <a:avLst/>
            </a:prstGeom>
            <a:noFill/>
            <a:ln w="19050">
              <a:prstDash val="dash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7" name="圆角矩形 26"/>
          <p:cNvSpPr/>
          <p:nvPr/>
        </p:nvSpPr>
        <p:spPr>
          <a:xfrm>
            <a:off x="556864" y="933488"/>
            <a:ext cx="10386753" cy="1014740"/>
          </a:xfrm>
          <a:prstGeom prst="roundRect">
            <a:avLst/>
          </a:prstGeom>
          <a:solidFill>
            <a:schemeClr val="accent5">
              <a:lumMod val="20000"/>
              <a:lumOff val="80000"/>
            </a:schemeClr>
          </a:solidFill>
          <a:ln w="19050">
            <a:prstDash val="dashDot"/>
          </a:ln>
        </p:spPr>
        <p:style>
          <a:lnRef idx="2">
            <a:schemeClr val="accent1"/>
          </a:lnRef>
          <a:fillRef idx="1">
            <a:schemeClr val="lt1"/>
          </a:fillRef>
          <a:effectRef idx="0">
            <a:schemeClr val="accent1"/>
          </a:effectRef>
          <a:fontRef idx="minor">
            <a:schemeClr val="dk1"/>
          </a:fontRef>
        </p:style>
        <p:txBody>
          <a:bodyPr wrap="square" anchor="ctr">
            <a:spAutoFit/>
          </a:bodyPr>
          <a:lstStyle/>
          <a:p>
            <a:pPr defTabSz="1218565" fontAlgn="base">
              <a:lnSpc>
                <a:spcPct val="150000"/>
              </a:lnSpc>
              <a:spcBef>
                <a:spcPct val="0"/>
              </a:spcBef>
              <a:spcAft>
                <a:spcPct val="0"/>
              </a:spcAft>
              <a:buClr>
                <a:srgbClr val="C00000"/>
              </a:buClr>
            </a:pPr>
            <a:r>
              <a:rPr lang="en-US" altLang="zh-CN" b="1"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疫情期间境外外专赴京及入职流程说明</a:t>
            </a:r>
            <a:r>
              <a:rPr lang="en-US" altLang="zh-CN" b="1"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（中英文）：</a:t>
            </a:r>
            <a:endParaRPr lang="en-US" altLang="zh-CN" b="1"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endParaRPr>
          </a:p>
          <a:p>
            <a:pPr defTabSz="1218565" fontAlgn="base">
              <a:lnSpc>
                <a:spcPct val="150000"/>
              </a:lnSpc>
              <a:spcBef>
                <a:spcPct val="0"/>
              </a:spcBef>
              <a:spcAft>
                <a:spcPct val="0"/>
              </a:spcAft>
              <a:buClr>
                <a:srgbClr val="C00000"/>
              </a:buClr>
            </a:pPr>
            <a:r>
              <a:rPr lang="en-US" altLang="zh-CN" b="1"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汇集政策信息，梳理防疫措施，设计优化流程</a:t>
            </a:r>
            <a:endParaRPr lang="en-US" altLang="zh-CN" b="1" dirty="0">
              <a:solidFill>
                <a:srgbClr val="595959"/>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 name="圆角矩形 31"/>
          <p:cNvSpPr/>
          <p:nvPr/>
        </p:nvSpPr>
        <p:spPr>
          <a:xfrm>
            <a:off x="4883555" y="5535783"/>
            <a:ext cx="6546429" cy="554568"/>
          </a:xfrm>
          <a:prstGeom prst="roundRect">
            <a:avLst/>
          </a:prstGeom>
          <a:solidFill>
            <a:schemeClr val="accent5">
              <a:lumMod val="20000"/>
              <a:lumOff val="80000"/>
            </a:schemeClr>
          </a:solidFill>
          <a:ln w="19050">
            <a:prstDash val="dashDot"/>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defTabSz="1218565" fontAlgn="base">
              <a:lnSpc>
                <a:spcPct val="150000"/>
              </a:lnSpc>
              <a:spcBef>
                <a:spcPct val="0"/>
              </a:spcBef>
              <a:spcAft>
                <a:spcPct val="0"/>
              </a:spcAft>
              <a:buClr>
                <a:srgbClr val="C00000"/>
              </a:buClr>
            </a:pPr>
            <a:r>
              <a:rPr lang="zh-CN" altLang="en-US" b="1" dirty="0">
                <a:solidFill>
                  <a:srgbClr val="595959"/>
                </a:solidFill>
                <a:latin typeface="微软雅黑" panose="020B0503020204020204" pitchFamily="34" charset="-122"/>
                <a:ea typeface="微软雅黑" panose="020B0503020204020204" pitchFamily="34" charset="-122"/>
              </a:rPr>
              <a:t>全流程跟踪式防疫指导和服务</a:t>
            </a: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663" y="2144901"/>
            <a:ext cx="3503268" cy="3571016"/>
          </a:xfrm>
          <a:prstGeom prst="rect">
            <a:avLst/>
          </a:prstGeom>
        </p:spPr>
      </p:pic>
      <p:pic>
        <p:nvPicPr>
          <p:cNvPr id="5" name="图片 4"/>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557217" y="-118433"/>
            <a:ext cx="3196176" cy="1220737"/>
          </a:xfrm>
          <a:prstGeom prst="rect">
            <a:avLst/>
          </a:prstGeom>
        </p:spPr>
      </p:pic>
      <p:sp>
        <p:nvSpPr>
          <p:cNvPr id="2" name="矩形 1"/>
          <p:cNvSpPr/>
          <p:nvPr/>
        </p:nvSpPr>
        <p:spPr>
          <a:xfrm>
            <a:off x="556819" y="-80988"/>
            <a:ext cx="10365953" cy="824136"/>
          </a:xfrm>
          <a:prstGeom prst="rect">
            <a:avLst/>
          </a:prstGeom>
          <a:noFill/>
          <a:extLst>
            <a:ext uri="{909E8E84-426E-40DD-AFC4-6F175D3DCCD1}">
              <a14:hiddenFill xmlns:a14="http://schemas.microsoft.com/office/drawing/2010/main">
                <a:solidFill>
                  <a:schemeClr val="bg1"/>
                </a:solidFill>
              </a14:hiddenFill>
            </a:ext>
          </a:extLst>
        </p:spPr>
        <p:txBody>
          <a:bodyPr wrap="square">
            <a:spAutoFit/>
          </a:bodyPr>
          <a:lstStyle/>
          <a:p>
            <a:pPr defTabSz="1218565" fontAlgn="base">
              <a:lnSpc>
                <a:spcPct val="200000"/>
              </a:lnSpc>
              <a:spcBef>
                <a:spcPct val="0"/>
              </a:spcBef>
              <a:spcAft>
                <a:spcPct val="0"/>
              </a:spcAft>
              <a:buClr>
                <a:srgbClr val="C00000"/>
              </a:buClr>
            </a:pPr>
            <a:r>
              <a:rPr lang="zh-CN" altLang="en-US" sz="2800" b="1" dirty="0">
                <a:solidFill>
                  <a:schemeClr val="accent5">
                    <a:lumMod val="75000"/>
                  </a:schemeClr>
                </a:solidFill>
                <a:latin typeface="微软雅黑" panose="020B0503020204020204" pitchFamily="34" charset="-122"/>
                <a:ea typeface="微软雅黑" panose="020B0503020204020204" pitchFamily="34" charset="-122"/>
              </a:rPr>
              <a:t>一、聚焦重点群体</a:t>
            </a:r>
            <a:endParaRPr lang="en-US" altLang="zh-CN" sz="2800" b="1" dirty="0">
              <a:solidFill>
                <a:schemeClr val="accent5">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4">
            <a:extLst>
              <a:ext uri="{28A0092B-C50C-407E-A947-70E740481C1C}">
                <a14:useLocalDpi xmlns:a14="http://schemas.microsoft.com/office/drawing/2010/main" val="0"/>
              </a:ext>
            </a:extLst>
          </a:blip>
          <a:srcRect b="19011"/>
          <a:stretch>
            <a:fillRect/>
          </a:stretch>
        </p:blipFill>
        <p:spPr>
          <a:xfrm>
            <a:off x="823" y="0"/>
            <a:ext cx="12190355" cy="6884318"/>
          </a:xfrm>
          <a:prstGeom prst="rect">
            <a:avLst/>
          </a:prstGeom>
        </p:spPr>
      </p:pic>
      <p:sp>
        <p:nvSpPr>
          <p:cNvPr id="32" name="PA-圆角矩形 3"/>
          <p:cNvSpPr/>
          <p:nvPr>
            <p:custDataLst>
              <p:tags r:id="rId1"/>
            </p:custDataLst>
          </p:nvPr>
        </p:nvSpPr>
        <p:spPr>
          <a:xfrm>
            <a:off x="226041" y="466746"/>
            <a:ext cx="11517725" cy="5950825"/>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r>
              <a:rPr lang="zh-CN" altLang="en-US" sz="3200" b="1" dirty="0">
                <a:solidFill>
                  <a:prstClr val="white"/>
                </a:solidFill>
                <a:latin typeface="微软雅黑" panose="020B0503020204020204" pitchFamily="34" charset="-122"/>
                <a:ea typeface="微软雅黑" panose="020B0503020204020204" pitchFamily="34" charset="-122"/>
              </a:rPr>
              <a:t>宋文志同志为我院朝韩语系</a:t>
            </a:r>
            <a:r>
              <a:rPr lang="en-US" altLang="zh-CN" sz="3200" b="1" dirty="0">
                <a:solidFill>
                  <a:prstClr val="white"/>
                </a:solidFill>
                <a:latin typeface="微软雅黑" panose="020B0503020204020204" pitchFamily="34" charset="-122"/>
                <a:ea typeface="微软雅黑" panose="020B0503020204020204" pitchFamily="34" charset="-122"/>
              </a:rPr>
              <a:t>2021</a:t>
            </a:r>
            <a:r>
              <a:rPr lang="zh-CN" altLang="en-US" sz="3200" b="1" dirty="0">
                <a:solidFill>
                  <a:prstClr val="white"/>
                </a:solidFill>
                <a:latin typeface="微软雅黑" panose="020B0503020204020204" pitchFamily="34" charset="-122"/>
                <a:ea typeface="微软雅黑" panose="020B0503020204020204" pitchFamily="34" charset="-122"/>
              </a:rPr>
              <a:t>年引进的教研系列助理教授，原定于</a:t>
            </a:r>
            <a:r>
              <a:rPr lang="en-US" altLang="zh-CN" sz="3200" b="1" dirty="0">
                <a:solidFill>
                  <a:prstClr val="white"/>
                </a:solidFill>
                <a:latin typeface="微软雅黑" panose="020B0503020204020204" pitchFamily="34" charset="-122"/>
                <a:ea typeface="微软雅黑" panose="020B0503020204020204" pitchFamily="34" charset="-122"/>
              </a:rPr>
              <a:t>2021</a:t>
            </a:r>
            <a:r>
              <a:rPr lang="zh-CN" altLang="en-US" sz="3200" b="1" dirty="0">
                <a:solidFill>
                  <a:prstClr val="white"/>
                </a:solidFill>
                <a:latin typeface="微软雅黑" panose="020B0503020204020204" pitchFamily="34" charset="-122"/>
                <a:ea typeface="微软雅黑" panose="020B0503020204020204" pitchFamily="34" charset="-122"/>
              </a:rPr>
              <a:t>年</a:t>
            </a:r>
            <a:r>
              <a:rPr lang="en-US" altLang="zh-CN" sz="3200" b="1" dirty="0">
                <a:solidFill>
                  <a:prstClr val="white"/>
                </a:solidFill>
                <a:latin typeface="微软雅黑" panose="020B0503020204020204" pitchFamily="34" charset="-122"/>
                <a:ea typeface="微软雅黑" panose="020B0503020204020204" pitchFamily="34" charset="-122"/>
              </a:rPr>
              <a:t>5</a:t>
            </a:r>
            <a:r>
              <a:rPr lang="zh-CN" altLang="en-US" sz="3200" b="1" dirty="0">
                <a:solidFill>
                  <a:prstClr val="white"/>
                </a:solidFill>
                <a:latin typeface="微软雅黑" panose="020B0503020204020204" pitchFamily="34" charset="-122"/>
                <a:ea typeface="微软雅黑" panose="020B0503020204020204" pitchFamily="34" charset="-122"/>
              </a:rPr>
              <a:t>月</a:t>
            </a:r>
            <a:r>
              <a:rPr lang="en-US" altLang="zh-CN" sz="3200" b="1" dirty="0">
                <a:solidFill>
                  <a:prstClr val="white"/>
                </a:solidFill>
                <a:latin typeface="微软雅黑" panose="020B0503020204020204" pitchFamily="34" charset="-122"/>
                <a:ea typeface="微软雅黑" panose="020B0503020204020204" pitchFamily="34" charset="-122"/>
              </a:rPr>
              <a:t>31</a:t>
            </a:r>
            <a:r>
              <a:rPr lang="zh-CN" altLang="en-US" sz="3200" b="1" dirty="0">
                <a:solidFill>
                  <a:prstClr val="white"/>
                </a:solidFill>
                <a:latin typeface="微软雅黑" panose="020B0503020204020204" pitchFamily="34" charset="-122"/>
                <a:ea typeface="微软雅黑" panose="020B0503020204020204" pitchFamily="34" charset="-122"/>
              </a:rPr>
              <a:t>日前在原大学办完工作调动手续，正式进南京大学历史学院负责人单方面不肯接受宋文志的调动和离职申请，导致其无法在规定日期内完成工作调动。鉴于以上情况，结合宋文志个人的意愿，以及我院朝韩语系整体教学科研工作安排和急切需要，人事办公室积极协调人事相关部门，在政策允许的情况下，协助其在</a:t>
            </a:r>
            <a:r>
              <a:rPr lang="en-US" altLang="zh-CN" sz="3200" b="1" dirty="0">
                <a:solidFill>
                  <a:prstClr val="white"/>
                </a:solidFill>
                <a:latin typeface="微软雅黑" panose="020B0503020204020204" pitchFamily="34" charset="-122"/>
                <a:ea typeface="微软雅黑" panose="020B0503020204020204" pitchFamily="34" charset="-122"/>
              </a:rPr>
              <a:t>2021</a:t>
            </a:r>
            <a:r>
              <a:rPr lang="zh-CN" altLang="en-US" sz="3200" b="1" dirty="0">
                <a:solidFill>
                  <a:prstClr val="white"/>
                </a:solidFill>
                <a:latin typeface="微软雅黑" panose="020B0503020204020204" pitchFamily="34" charset="-122"/>
                <a:ea typeface="微软雅黑" panose="020B0503020204020204" pitchFamily="34" charset="-122"/>
              </a:rPr>
              <a:t>年</a:t>
            </a:r>
            <a:r>
              <a:rPr lang="en-US" altLang="zh-CN" sz="3200" b="1" dirty="0">
                <a:solidFill>
                  <a:prstClr val="white"/>
                </a:solidFill>
                <a:latin typeface="微软雅黑" panose="020B0503020204020204" pitchFamily="34" charset="-122"/>
                <a:ea typeface="微软雅黑" panose="020B0503020204020204" pitchFamily="34" charset="-122"/>
              </a:rPr>
              <a:t>7</a:t>
            </a:r>
            <a:r>
              <a:rPr lang="zh-CN" altLang="en-US" sz="3200" b="1" dirty="0">
                <a:solidFill>
                  <a:prstClr val="white"/>
                </a:solidFill>
                <a:latin typeface="微软雅黑" panose="020B0503020204020204" pitchFamily="34" charset="-122"/>
                <a:ea typeface="微软雅黑" panose="020B0503020204020204" pitchFamily="34" charset="-122"/>
              </a:rPr>
              <a:t>月顺利入职，解决了燃眉。</a:t>
            </a:r>
          </a:p>
        </p:txBody>
      </p:sp>
      <p:sp>
        <p:nvSpPr>
          <p:cNvPr id="39" name="矩形 38"/>
          <p:cNvSpPr/>
          <p:nvPr/>
        </p:nvSpPr>
        <p:spPr>
          <a:xfrm>
            <a:off x="515567" y="444792"/>
            <a:ext cx="10652316" cy="824136"/>
          </a:xfrm>
          <a:prstGeom prst="rect">
            <a:avLst/>
          </a:prstGeom>
        </p:spPr>
        <p:txBody>
          <a:bodyPr wrap="square">
            <a:spAutoFit/>
          </a:bodyPr>
          <a:lstStyle/>
          <a:p>
            <a:pPr defTabSz="1218565" fontAlgn="base">
              <a:lnSpc>
                <a:spcPct val="200000"/>
              </a:lnSpc>
              <a:spcBef>
                <a:spcPct val="0"/>
              </a:spcBef>
              <a:spcAft>
                <a:spcPct val="0"/>
              </a:spcAft>
              <a:buClr>
                <a:srgbClr val="C00000"/>
              </a:buClr>
            </a:pPr>
            <a:r>
              <a:rPr lang="zh-CN" altLang="en-US" sz="2800" b="1" dirty="0">
                <a:solidFill>
                  <a:schemeClr val="accent5">
                    <a:lumMod val="75000"/>
                  </a:schemeClr>
                </a:solidFill>
                <a:latin typeface="微软雅黑" panose="020B0503020204020204" pitchFamily="34" charset="-122"/>
                <a:ea typeface="微软雅黑" panose="020B0503020204020204" pitchFamily="34" charset="-122"/>
              </a:rPr>
              <a:t>二、精准倾听民意</a:t>
            </a:r>
            <a:endParaRPr lang="en-US" altLang="zh-CN" sz="2800" b="1" dirty="0">
              <a:solidFill>
                <a:schemeClr val="accent5">
                  <a:lumMod val="75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591507" y="211767"/>
            <a:ext cx="3196176" cy="1220737"/>
          </a:xfrm>
          <a:prstGeom prst="rect">
            <a:avLst/>
          </a:prstGeom>
        </p:spPr>
      </p:pic>
      <p:sp>
        <p:nvSpPr>
          <p:cNvPr id="6" name="矩形 5"/>
          <p:cNvSpPr/>
          <p:nvPr/>
        </p:nvSpPr>
        <p:spPr>
          <a:xfrm>
            <a:off x="2598045" y="4090744"/>
            <a:ext cx="7926181" cy="666657"/>
          </a:xfrm>
          <a:prstGeom prst="rect">
            <a:avLst/>
          </a:prstGeom>
        </p:spPr>
        <p:txBody>
          <a:bodyPr wrap="square">
            <a:spAutoFit/>
          </a:bodyPr>
          <a:lstStyle/>
          <a:p>
            <a:pPr defTabSz="1218565" fontAlgn="base">
              <a:lnSpc>
                <a:spcPct val="250000"/>
              </a:lnSpc>
              <a:spcBef>
                <a:spcPct val="0"/>
              </a:spcBef>
              <a:spcAft>
                <a:spcPct val="0"/>
              </a:spcAft>
              <a:buClr>
                <a:srgbClr val="C00000"/>
              </a:buClr>
            </a:pPr>
            <a:r>
              <a:rPr lang="zh-CN" altLang="en-US" b="1" dirty="0">
                <a:solidFill>
                  <a:schemeClr val="accent5">
                    <a:lumMod val="75000"/>
                  </a:schemeClr>
                </a:solidFill>
                <a:latin typeface="微软雅黑" panose="020B0503020204020204" pitchFamily="34" charset="-122"/>
                <a:ea typeface="微软雅黑" panose="020B0503020204020204" pitchFamily="34" charset="-122"/>
              </a:rPr>
              <a:t>青年教师座谈会                                                    日常开展谈心谈话</a:t>
            </a:r>
          </a:p>
        </p:txBody>
      </p:sp>
      <p:sp>
        <p:nvSpPr>
          <p:cNvPr id="3" name="矩形 2"/>
          <p:cNvSpPr/>
          <p:nvPr/>
        </p:nvSpPr>
        <p:spPr>
          <a:xfrm>
            <a:off x="1099227" y="4856671"/>
            <a:ext cx="9983932" cy="1705403"/>
          </a:xfrm>
          <a:prstGeom prst="rect">
            <a:avLst/>
          </a:prstGeom>
        </p:spPr>
        <p:txBody>
          <a:bodyPr wrap="square">
            <a:spAutoFit/>
          </a:bodyPr>
          <a:lstStyle/>
          <a:p>
            <a:pPr>
              <a:lnSpc>
                <a:spcPct val="150000"/>
              </a:lnSpc>
            </a:pPr>
            <a:r>
              <a:rPr lang="zh-CN" altLang="en-US" b="1" dirty="0">
                <a:solidFill>
                  <a:schemeClr val="bg2">
                    <a:lumMod val="75000"/>
                  </a:schemeClr>
                </a:solidFill>
                <a:latin typeface="微软雅黑" panose="020B0503020204020204" pitchFamily="34" charset="-122"/>
                <a:ea typeface="微软雅黑" panose="020B0503020204020204" pitchFamily="34" charset="-122"/>
              </a:rPr>
              <a:t>到</a:t>
            </a:r>
            <a:r>
              <a:rPr lang="zh-CN" altLang="en-US" b="1" dirty="0">
                <a:solidFill>
                  <a:srgbClr val="FF0000"/>
                </a:solidFill>
                <a:latin typeface="微软雅黑" panose="020B0503020204020204" pitchFamily="34" charset="-122"/>
                <a:ea typeface="微软雅黑" panose="020B0503020204020204" pitchFamily="34" charset="-122"/>
              </a:rPr>
              <a:t>群众</a:t>
            </a:r>
            <a:r>
              <a:rPr lang="zh-CN" altLang="en-US" b="1" dirty="0">
                <a:solidFill>
                  <a:schemeClr val="bg2">
                    <a:lumMod val="75000"/>
                  </a:schemeClr>
                </a:solidFill>
                <a:latin typeface="微软雅黑" panose="020B0503020204020204" pitchFamily="34" charset="-122"/>
                <a:ea typeface="微软雅黑" panose="020B0503020204020204" pitchFamily="34" charset="-122"/>
              </a:rPr>
              <a:t>中去、到</a:t>
            </a:r>
            <a:r>
              <a:rPr lang="zh-CN" altLang="en-US" b="1" dirty="0">
                <a:solidFill>
                  <a:srgbClr val="FF0000"/>
                </a:solidFill>
                <a:latin typeface="微软雅黑" panose="020B0503020204020204" pitchFamily="34" charset="-122"/>
                <a:ea typeface="微软雅黑" panose="020B0503020204020204" pitchFamily="34" charset="-122"/>
              </a:rPr>
              <a:t>实践</a:t>
            </a:r>
            <a:r>
              <a:rPr lang="zh-CN" altLang="en-US" b="1" dirty="0">
                <a:solidFill>
                  <a:schemeClr val="bg2">
                    <a:lumMod val="75000"/>
                  </a:schemeClr>
                </a:solidFill>
                <a:latin typeface="微软雅黑" panose="020B0503020204020204" pitchFamily="34" charset="-122"/>
                <a:ea typeface="微软雅黑" panose="020B0503020204020204" pitchFamily="34" charset="-122"/>
              </a:rPr>
              <a:t>中去，广泛听取</a:t>
            </a:r>
            <a:r>
              <a:rPr lang="zh-CN" altLang="en-US" b="1" dirty="0">
                <a:solidFill>
                  <a:srgbClr val="FF0000"/>
                </a:solidFill>
                <a:latin typeface="微软雅黑" panose="020B0503020204020204" pitchFamily="34" charset="-122"/>
                <a:ea typeface="微软雅黑" panose="020B0503020204020204" pitchFamily="34" charset="-122"/>
              </a:rPr>
              <a:t>意见建议</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bg2">
                    <a:lumMod val="75000"/>
                  </a:schemeClr>
                </a:solidFill>
                <a:latin typeface="微软雅黑" panose="020B0503020204020204" pitchFamily="34" charset="-122"/>
                <a:ea typeface="微软雅黑" panose="020B0503020204020204" pitchFamily="34" charset="-122"/>
              </a:rPr>
              <a:t>了解教师反映的</a:t>
            </a:r>
            <a:r>
              <a:rPr lang="zh-CN" altLang="en-US" b="1" dirty="0">
                <a:solidFill>
                  <a:srgbClr val="FF0000"/>
                </a:solidFill>
                <a:latin typeface="微软雅黑" panose="020B0503020204020204" pitchFamily="34" charset="-122"/>
                <a:ea typeface="微软雅黑" panose="020B0503020204020204" pitchFamily="34" charset="-122"/>
              </a:rPr>
              <a:t>共性需求</a:t>
            </a:r>
            <a:r>
              <a:rPr lang="zh-CN" altLang="en-US" b="1" dirty="0">
                <a:solidFill>
                  <a:schemeClr val="bg2">
                    <a:lumMod val="75000"/>
                  </a:schemeClr>
                </a:solidFill>
                <a:latin typeface="微软雅黑" panose="020B0503020204020204" pitchFamily="34" charset="-122"/>
                <a:ea typeface="微软雅黑" panose="020B0503020204020204" pitchFamily="34" charset="-122"/>
              </a:rPr>
              <a:t>和存在的</a:t>
            </a:r>
            <a:r>
              <a:rPr lang="zh-CN" altLang="en-US" b="1" dirty="0">
                <a:solidFill>
                  <a:srgbClr val="FF0000"/>
                </a:solidFill>
                <a:latin typeface="微软雅黑" panose="020B0503020204020204" pitchFamily="34" charset="-122"/>
                <a:ea typeface="微软雅黑" panose="020B0503020204020204" pitchFamily="34" charset="-122"/>
              </a:rPr>
              <a:t>普遍性问题</a:t>
            </a:r>
            <a:endParaRPr lang="en-US" altLang="zh-CN" b="1" dirty="0">
              <a:solidFill>
                <a:schemeClr val="bg2">
                  <a:lumMod val="75000"/>
                </a:schemeClr>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rgbClr val="FF0000"/>
                </a:solidFill>
                <a:latin typeface="微软雅黑" panose="020B0503020204020204" pitchFamily="34" charset="-122"/>
                <a:ea typeface="微软雅黑" panose="020B0503020204020204" pitchFamily="34" charset="-122"/>
              </a:rPr>
              <a:t>找准穴位、精准聚焦</a:t>
            </a:r>
            <a:endParaRPr lang="zh-CN" altLang="en-US" b="1" dirty="0">
              <a:solidFill>
                <a:schemeClr val="bg2">
                  <a:lumMod val="75000"/>
                </a:schemeClr>
              </a:solidFill>
              <a:latin typeface="微软雅黑" panose="020B0503020204020204" pitchFamily="34" charset="-122"/>
              <a:ea typeface="微软雅黑" panose="020B0503020204020204" pitchFamily="34" charset="-122"/>
            </a:endParaRPr>
          </a:p>
          <a:p>
            <a:pPr>
              <a:lnSpc>
                <a:spcPct val="150000"/>
              </a:lnSpc>
            </a:pPr>
            <a:endParaRPr lang="zh-CN" altLang="en-US" b="1" dirty="0">
              <a:solidFill>
                <a:schemeClr val="bg2">
                  <a:lumMod val="75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56770" y="1575878"/>
            <a:ext cx="4569578" cy="2624185"/>
          </a:xfrm>
          <a:prstGeom prst="rect">
            <a:avLst/>
          </a:prstGeom>
        </p:spPr>
      </p:pic>
      <p:pic>
        <p:nvPicPr>
          <p:cNvPr id="2"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71404" y="1586495"/>
            <a:ext cx="4252822" cy="2613568"/>
          </a:xfrm>
          <a:prstGeom prst="rect">
            <a:avLst/>
          </a:prstGeom>
        </p:spPr>
      </p:pic>
      <p:sp>
        <p:nvSpPr>
          <p:cNvPr id="11" name="AutoShape 66"/>
          <p:cNvSpPr/>
          <p:nvPr/>
        </p:nvSpPr>
        <p:spPr bwMode="auto">
          <a:xfrm>
            <a:off x="714443" y="4969798"/>
            <a:ext cx="327168" cy="293298"/>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5">
              <a:lumMod val="75000"/>
            </a:schemeClr>
          </a:solidFill>
          <a:ln>
            <a:noFill/>
          </a:ln>
          <a:effectLst/>
        </p:spPr>
        <p:txBody>
          <a:bodyPr lIns="50799" tIns="50799" rIns="50799" bIns="50799" anchor="ctr"/>
          <a:lstStyle/>
          <a:p>
            <a:pPr defTabSz="914400">
              <a:defRPr/>
            </a:pPr>
            <a:endParaRPr lang="es-ES" sz="5800" dirty="0">
              <a:solidFill>
                <a:schemeClr val="accent5">
                  <a:lumMod val="75000"/>
                </a:schemeClr>
              </a:solidFill>
              <a:effectLst>
                <a:outerShdw blurRad="38100" dist="38100" dir="2700000" algn="tl">
                  <a:srgbClr val="000000"/>
                </a:outerShdw>
              </a:effectLst>
              <a:latin typeface="Gill Sans" charset="0"/>
              <a:cs typeface="Gill Sans" charset="0"/>
              <a:sym typeface="Gill Sans" charset="0"/>
            </a:endParaRPr>
          </a:p>
        </p:txBody>
      </p:sp>
      <p:sp>
        <p:nvSpPr>
          <p:cNvPr id="12" name="AutoShape 66"/>
          <p:cNvSpPr/>
          <p:nvPr/>
        </p:nvSpPr>
        <p:spPr bwMode="auto">
          <a:xfrm>
            <a:off x="714443" y="5392825"/>
            <a:ext cx="327168" cy="293298"/>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5">
              <a:lumMod val="75000"/>
            </a:schemeClr>
          </a:solidFill>
          <a:ln>
            <a:noFill/>
          </a:ln>
          <a:effectLst/>
        </p:spPr>
        <p:txBody>
          <a:bodyPr lIns="50799" tIns="50799" rIns="50799" bIns="50799" anchor="ctr"/>
          <a:lstStyle/>
          <a:p>
            <a:pPr defTabSz="914400">
              <a:defRPr/>
            </a:pPr>
            <a:endParaRPr lang="es-ES" sz="5800" dirty="0">
              <a:solidFill>
                <a:schemeClr val="accent5">
                  <a:lumMod val="75000"/>
                </a:schemeClr>
              </a:solidFill>
              <a:effectLst>
                <a:outerShdw blurRad="38100" dist="38100" dir="2700000" algn="tl">
                  <a:srgbClr val="000000"/>
                </a:outerShdw>
              </a:effectLst>
              <a:latin typeface="Gill Sans" charset="0"/>
              <a:cs typeface="Gill Sans" charset="0"/>
              <a:sym typeface="Gill Sans" charset="0"/>
            </a:endParaRPr>
          </a:p>
        </p:txBody>
      </p:sp>
      <p:sp>
        <p:nvSpPr>
          <p:cNvPr id="13" name="AutoShape 66">
            <a:extLst>
              <a:ext uri="{FF2B5EF4-FFF2-40B4-BE49-F238E27FC236}">
                <a16:creationId xmlns:a16="http://schemas.microsoft.com/office/drawing/2014/main" id="{BF09CBB8-3935-4922-A108-7996ADF08EFC}"/>
              </a:ext>
            </a:extLst>
          </p:cNvPr>
          <p:cNvSpPr/>
          <p:nvPr/>
        </p:nvSpPr>
        <p:spPr bwMode="auto">
          <a:xfrm>
            <a:off x="714443" y="5799146"/>
            <a:ext cx="319952" cy="287421"/>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5">
              <a:lumMod val="75000"/>
            </a:schemeClr>
          </a:solidFill>
          <a:ln>
            <a:noFill/>
          </a:ln>
          <a:effectLst/>
        </p:spPr>
        <p:txBody>
          <a:bodyPr lIns="50799" tIns="50799" rIns="50799" bIns="50799" anchor="ctr"/>
          <a:lstStyle/>
          <a:p>
            <a:pPr defTabSz="914400">
              <a:defRPr/>
            </a:pPr>
            <a:endParaRPr lang="es-ES" sz="5800" dirty="0">
              <a:solidFill>
                <a:schemeClr val="accent5">
                  <a:lumMod val="75000"/>
                </a:schemeClr>
              </a:solidFill>
              <a:effectLst>
                <a:outerShdw blurRad="38100" dist="38100" dir="2700000" algn="tl">
                  <a:srgbClr val="000000"/>
                </a:outerShdw>
              </a:effectLst>
              <a:latin typeface="Gill Sans" charset="0"/>
              <a:cs typeface="Gill Sans" charset="0"/>
              <a:sym typeface="Gill Sans"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4">
            <a:extLst>
              <a:ext uri="{28A0092B-C50C-407E-A947-70E740481C1C}">
                <a14:useLocalDpi xmlns:a14="http://schemas.microsoft.com/office/drawing/2010/main" val="0"/>
              </a:ext>
            </a:extLst>
          </a:blip>
          <a:srcRect b="19011"/>
          <a:stretch>
            <a:fillRect/>
          </a:stretch>
        </p:blipFill>
        <p:spPr>
          <a:xfrm>
            <a:off x="1645" y="0"/>
            <a:ext cx="12190355" cy="6884318"/>
          </a:xfrm>
          <a:prstGeom prst="rect">
            <a:avLst/>
          </a:prstGeom>
        </p:spPr>
      </p:pic>
      <p:sp>
        <p:nvSpPr>
          <p:cNvPr id="32" name="PA-圆角矩形 3"/>
          <p:cNvSpPr/>
          <p:nvPr>
            <p:custDataLst>
              <p:tags r:id="rId1"/>
            </p:custDataLst>
          </p:nvPr>
        </p:nvSpPr>
        <p:spPr>
          <a:xfrm>
            <a:off x="128634" y="510870"/>
            <a:ext cx="11856372" cy="598594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sz="3200" b="1" dirty="0">
              <a:solidFill>
                <a:prstClr val="white"/>
              </a:solidFill>
              <a:latin typeface="微软雅黑" panose="020B0503020204020204" pitchFamily="34" charset="-122"/>
              <a:ea typeface="微软雅黑" panose="020B0503020204020204" pitchFamily="34" charset="-122"/>
            </a:endParaRPr>
          </a:p>
        </p:txBody>
      </p:sp>
      <p:sp>
        <p:nvSpPr>
          <p:cNvPr id="39" name="矩形 38"/>
          <p:cNvSpPr/>
          <p:nvPr/>
        </p:nvSpPr>
        <p:spPr>
          <a:xfrm>
            <a:off x="194553" y="511467"/>
            <a:ext cx="10973330" cy="2250744"/>
          </a:xfrm>
          <a:prstGeom prst="rect">
            <a:avLst/>
          </a:prstGeom>
        </p:spPr>
        <p:txBody>
          <a:bodyPr wrap="square">
            <a:spAutoFit/>
          </a:bodyPr>
          <a:lstStyle/>
          <a:p>
            <a:pPr defTabSz="1218565" fontAlgn="base">
              <a:lnSpc>
                <a:spcPct val="200000"/>
              </a:lnSpc>
              <a:spcBef>
                <a:spcPct val="0"/>
              </a:spcBef>
              <a:spcAft>
                <a:spcPct val="0"/>
              </a:spcAft>
              <a:buClr>
                <a:srgbClr val="C00000"/>
              </a:buClr>
            </a:pPr>
            <a:r>
              <a:rPr lang="zh-CN" altLang="en-US" sz="2800"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三、建立长效机制</a:t>
            </a:r>
            <a:endParaRPr lang="en-US" altLang="zh-CN" sz="2800"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defTabSz="1218565" fontAlgn="base">
              <a:lnSpc>
                <a:spcPct val="200000"/>
              </a:lnSpc>
              <a:spcBef>
                <a:spcPct val="0"/>
              </a:spcBef>
              <a:spcAft>
                <a:spcPct val="0"/>
              </a:spcAft>
              <a:buClr>
                <a:srgbClr val="C00000"/>
              </a:buClr>
            </a:pPr>
            <a:r>
              <a:rPr lang="en-US" altLang="zh-CN" sz="2400"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、大力推进离退休教师的</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信息化、精细化管理</a:t>
            </a:r>
            <a:endParaRPr lang="en-US" altLang="zh-CN" sz="2400" b="1" dirty="0">
              <a:latin typeface="微软雅黑" panose="020B0503020204020204" pitchFamily="34" charset="-122"/>
              <a:ea typeface="微软雅黑" panose="020B0503020204020204" pitchFamily="34" charset="-122"/>
              <a:cs typeface="微软雅黑" panose="020B0503020204020204" pitchFamily="34" charset="-122"/>
            </a:endParaRPr>
          </a:p>
          <a:p>
            <a:pPr defTabSz="1218565" fontAlgn="base">
              <a:lnSpc>
                <a:spcPct val="200000"/>
              </a:lnSpc>
              <a:spcBef>
                <a:spcPct val="0"/>
              </a:spcBef>
              <a:spcAft>
                <a:spcPct val="0"/>
              </a:spcAft>
              <a:buClr>
                <a:srgbClr val="C00000"/>
              </a:buClr>
            </a:pPr>
            <a:endParaRPr lang="en-US" altLang="zh-CN" sz="2135"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846641" y="510870"/>
            <a:ext cx="3196176" cy="1220737"/>
          </a:xfrm>
          <a:prstGeom prst="rect">
            <a:avLst/>
          </a:prstGeom>
        </p:spPr>
      </p:pic>
      <p:sp>
        <p:nvSpPr>
          <p:cNvPr id="7" name="矩形 6"/>
          <p:cNvSpPr/>
          <p:nvPr/>
        </p:nvSpPr>
        <p:spPr>
          <a:xfrm>
            <a:off x="409938" y="2130796"/>
            <a:ext cx="4347794" cy="5077460"/>
          </a:xfrm>
          <a:prstGeom prst="rect">
            <a:avLst/>
          </a:prstGeom>
        </p:spPr>
        <p:txBody>
          <a:bodyPr wrap="square">
            <a:spAutoFit/>
          </a:bodyPr>
          <a:lstStyle/>
          <a:p>
            <a:pPr algn="just">
              <a:lnSpc>
                <a:spcPct val="200000"/>
              </a:lnSpc>
            </a:pPr>
            <a:r>
              <a:rPr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建立</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特殊困难群体实时数据库</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患病住院人员档案库、新冠病毒疫苗接种信息库，</a:t>
            </a:r>
            <a:r>
              <a:rPr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进一步优化</a:t>
            </a:r>
            <a:r>
              <a:rPr lang="en-US"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215</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名离退休教师及</a:t>
            </a:r>
            <a:r>
              <a:rPr lang="en-US"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223</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名家属</a:t>
            </a:r>
            <a:r>
              <a:rPr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的信息统计工作。</a:t>
            </a:r>
            <a:endParaRPr lang="en-US" altLang="zh-CN" b="1" dirty="0">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200000"/>
              </a:lnSpc>
            </a:pPr>
            <a:r>
              <a:rPr lang="zh-CN" altLang="en-US" b="1" dirty="0">
                <a:solidFill>
                  <a:schemeClr val="bg2">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针对离退休教师的特殊情况，如卧床、生活不能自理、患大病重病、空巢、低收入、独居等进行重点把握，</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为精准化服务提供有力支撑。</a:t>
            </a:r>
          </a:p>
          <a:p>
            <a:pPr algn="just">
              <a:lnSpc>
                <a:spcPct val="200000"/>
              </a:lnSpc>
            </a:pP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8307" y="2437808"/>
            <a:ext cx="6280101" cy="3504746"/>
          </a:xfrm>
          <a:prstGeom prst="rect">
            <a:avLst/>
          </a:prstGeom>
        </p:spPr>
      </p:pic>
      <p:cxnSp>
        <p:nvCxnSpPr>
          <p:cNvPr id="14" name="直接连接符 13"/>
          <p:cNvCxnSpPr/>
          <p:nvPr/>
        </p:nvCxnSpPr>
        <p:spPr>
          <a:xfrm>
            <a:off x="4933007" y="2383890"/>
            <a:ext cx="57282" cy="4299012"/>
          </a:xfrm>
          <a:prstGeom prst="line">
            <a:avLst/>
          </a:prstGeom>
          <a:ln w="19050">
            <a:solidFill>
              <a:schemeClr val="accent5">
                <a:lumMod val="75000"/>
              </a:schemeClr>
            </a:solidFill>
            <a:prstDash val="sysDash"/>
          </a:ln>
        </p:spPr>
        <p:style>
          <a:lnRef idx="3">
            <a:schemeClr val="accent1"/>
          </a:lnRef>
          <a:fillRef idx="0">
            <a:schemeClr val="accent1"/>
          </a:fillRef>
          <a:effectRef idx="2">
            <a:schemeClr val="accent1"/>
          </a:effectRef>
          <a:fontRef idx="minor">
            <a:schemeClr val="tx1"/>
          </a:fontRef>
        </p:style>
      </p:cxnSp>
      <p:sp>
        <p:nvSpPr>
          <p:cNvPr id="17" name="AutoShape 66"/>
          <p:cNvSpPr/>
          <p:nvPr/>
        </p:nvSpPr>
        <p:spPr bwMode="auto">
          <a:xfrm>
            <a:off x="128634" y="2383890"/>
            <a:ext cx="327168" cy="293298"/>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5">
              <a:lumMod val="75000"/>
            </a:schemeClr>
          </a:solidFill>
          <a:ln>
            <a:noFill/>
          </a:ln>
          <a:effectLst/>
        </p:spPr>
        <p:txBody>
          <a:bodyPr lIns="50799" tIns="50799" rIns="50799" bIns="50799" anchor="ctr"/>
          <a:lstStyle/>
          <a:p>
            <a:pPr defTabSz="914400">
              <a:defRPr/>
            </a:pPr>
            <a:endParaRPr lang="es-ES" sz="5800" dirty="0">
              <a:solidFill>
                <a:schemeClr val="accent5">
                  <a:lumMod val="75000"/>
                </a:schemeClr>
              </a:solidFill>
              <a:effectLst>
                <a:outerShdw blurRad="38100" dist="38100" dir="2700000" algn="tl">
                  <a:srgbClr val="000000"/>
                </a:outerShdw>
              </a:effectLst>
              <a:latin typeface="Gill Sans" charset="0"/>
              <a:cs typeface="Gill Sans" charset="0"/>
              <a:sym typeface="Gill Sans" charset="0"/>
            </a:endParaRPr>
          </a:p>
        </p:txBody>
      </p:sp>
      <p:sp>
        <p:nvSpPr>
          <p:cNvPr id="18" name="AutoShape 66"/>
          <p:cNvSpPr/>
          <p:nvPr/>
        </p:nvSpPr>
        <p:spPr bwMode="auto">
          <a:xfrm>
            <a:off x="138662" y="4610133"/>
            <a:ext cx="327168" cy="293298"/>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5">
              <a:lumMod val="75000"/>
            </a:schemeClr>
          </a:solidFill>
          <a:ln>
            <a:noFill/>
          </a:ln>
          <a:effectLst/>
        </p:spPr>
        <p:txBody>
          <a:bodyPr lIns="50799" tIns="50799" rIns="50799" bIns="50799" anchor="ctr"/>
          <a:lstStyle/>
          <a:p>
            <a:pPr defTabSz="914400">
              <a:defRPr/>
            </a:pPr>
            <a:endParaRPr lang="es-ES" sz="5800" dirty="0">
              <a:solidFill>
                <a:schemeClr val="accent5">
                  <a:lumMod val="75000"/>
                </a:schemeClr>
              </a:solidFill>
              <a:effectLst>
                <a:outerShdw blurRad="38100" dist="38100" dir="2700000" algn="tl">
                  <a:srgbClr val="000000"/>
                </a:outerShdw>
              </a:effectLst>
              <a:latin typeface="Gill Sans" charset="0"/>
              <a:cs typeface="Gill Sans" charset="0"/>
              <a:sym typeface="Gill Sans"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4">
            <a:extLst>
              <a:ext uri="{28A0092B-C50C-407E-A947-70E740481C1C}">
                <a14:useLocalDpi xmlns:a14="http://schemas.microsoft.com/office/drawing/2010/main" val="0"/>
              </a:ext>
            </a:extLst>
          </a:blip>
          <a:srcRect b="19011"/>
          <a:stretch>
            <a:fillRect/>
          </a:stretch>
        </p:blipFill>
        <p:spPr>
          <a:xfrm>
            <a:off x="1645" y="0"/>
            <a:ext cx="12190355" cy="6884318"/>
          </a:xfrm>
          <a:prstGeom prst="rect">
            <a:avLst/>
          </a:prstGeom>
        </p:spPr>
      </p:pic>
      <p:sp>
        <p:nvSpPr>
          <p:cNvPr id="32" name="PA-圆角矩形 3"/>
          <p:cNvSpPr/>
          <p:nvPr>
            <p:custDataLst>
              <p:tags r:id="rId1"/>
            </p:custDataLst>
          </p:nvPr>
        </p:nvSpPr>
        <p:spPr>
          <a:xfrm>
            <a:off x="1645" y="774780"/>
            <a:ext cx="11856372" cy="5985943"/>
          </a:xfrm>
          <a:prstGeom prst="roundRect">
            <a:avLst>
              <a:gd name="adj" fmla="val 2001"/>
            </a:avLst>
          </a:prstGeom>
        </p:spPr>
        <p:style>
          <a:lnRef idx="2">
            <a:schemeClr val="accent5"/>
          </a:lnRef>
          <a:fillRef idx="1">
            <a:schemeClr val="lt1"/>
          </a:fillRef>
          <a:effectRef idx="0">
            <a:schemeClr val="accent5"/>
          </a:effectRef>
          <a:fontRef idx="minor">
            <a:schemeClr val="dk1"/>
          </a:fontRef>
        </p:style>
        <p:txBody>
          <a:bodyPr rtlCol="0" anchor="ctr">
            <a:scene3d>
              <a:camera prst="orthographicFront"/>
              <a:lightRig rig="threePt" dir="t"/>
            </a:scene3d>
            <a:sp3d extrusionH="57150">
              <a:bevelT w="38100" h="38100"/>
            </a:sp3d>
          </a:bodyPr>
          <a:lstStyle/>
          <a:p>
            <a:pPr algn="ctr" defTabSz="1218565" fontAlgn="base">
              <a:spcBef>
                <a:spcPct val="0"/>
              </a:spcBef>
              <a:spcAft>
                <a:spcPct val="0"/>
              </a:spcAft>
            </a:pPr>
            <a:endParaRPr lang="zh-CN" altLang="en-US" sz="3200" b="1" dirty="0">
              <a:solidFill>
                <a:prstClr val="white"/>
              </a:solidFill>
              <a:latin typeface="微软雅黑" panose="020B0503020204020204" pitchFamily="34" charset="-122"/>
              <a:ea typeface="微软雅黑" panose="020B0503020204020204" pitchFamily="34" charset="-122"/>
            </a:endParaRPr>
          </a:p>
        </p:txBody>
      </p:sp>
      <p:sp>
        <p:nvSpPr>
          <p:cNvPr id="39" name="矩形 38"/>
          <p:cNvSpPr/>
          <p:nvPr/>
        </p:nvSpPr>
        <p:spPr>
          <a:xfrm>
            <a:off x="194553" y="511467"/>
            <a:ext cx="10973330" cy="2250744"/>
          </a:xfrm>
          <a:prstGeom prst="rect">
            <a:avLst/>
          </a:prstGeom>
        </p:spPr>
        <p:txBody>
          <a:bodyPr wrap="square">
            <a:spAutoFit/>
          </a:bodyPr>
          <a:lstStyle/>
          <a:p>
            <a:pPr defTabSz="1218565" fontAlgn="base">
              <a:lnSpc>
                <a:spcPct val="200000"/>
              </a:lnSpc>
              <a:spcBef>
                <a:spcPct val="0"/>
              </a:spcBef>
              <a:spcAft>
                <a:spcPct val="0"/>
              </a:spcAft>
              <a:buClr>
                <a:srgbClr val="C00000"/>
              </a:buClr>
            </a:pPr>
            <a:r>
              <a:rPr lang="zh-CN" altLang="en-US" sz="2800"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rPr>
              <a:t>三、建立长效机制</a:t>
            </a:r>
            <a:endParaRPr lang="en-US" altLang="zh-CN" sz="2800"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defTabSz="1218565" fontAlgn="base">
              <a:lnSpc>
                <a:spcPct val="200000"/>
              </a:lnSpc>
              <a:spcBef>
                <a:spcPct val="0"/>
              </a:spcBef>
              <a:spcAft>
                <a:spcPct val="0"/>
              </a:spcAft>
              <a:buClr>
                <a:srgbClr val="C00000"/>
              </a:buClr>
            </a:pP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、大力推进离退休教师的</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信息化、精细化管理</a:t>
            </a:r>
            <a:endParaRPr lang="en-US" altLang="zh-CN" sz="2400" b="1" dirty="0">
              <a:latin typeface="微软雅黑" panose="020B0503020204020204" pitchFamily="34" charset="-122"/>
              <a:ea typeface="微软雅黑" panose="020B0503020204020204" pitchFamily="34" charset="-122"/>
              <a:cs typeface="微软雅黑" panose="020B0503020204020204" pitchFamily="34" charset="-122"/>
            </a:endParaRPr>
          </a:p>
          <a:p>
            <a:pPr defTabSz="1218565" fontAlgn="base">
              <a:lnSpc>
                <a:spcPct val="200000"/>
              </a:lnSpc>
              <a:spcBef>
                <a:spcPct val="0"/>
              </a:spcBef>
              <a:spcAft>
                <a:spcPct val="0"/>
              </a:spcAft>
              <a:buClr>
                <a:srgbClr val="C00000"/>
              </a:buClr>
            </a:pPr>
            <a:endParaRPr lang="en-US" altLang="zh-CN" sz="2135" b="1" dirty="0">
              <a:solidFill>
                <a:schemeClr val="accent5">
                  <a:lumMod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599" y="2247090"/>
            <a:ext cx="9433947" cy="4266368"/>
          </a:xfrm>
          <a:prstGeom prst="rect">
            <a:avLst/>
          </a:prstGeom>
        </p:spPr>
      </p:pic>
      <p:pic>
        <p:nvPicPr>
          <p:cNvPr id="2" name="图片 1"/>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757877" y="511487"/>
            <a:ext cx="3196176" cy="122073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5.2.4"/>
</p:tagLst>
</file>

<file path=ppt/tags/tag10.xml><?xml version="1.0" encoding="utf-8"?>
<p:tagLst xmlns:a="http://schemas.openxmlformats.org/drawingml/2006/main" xmlns:r="http://schemas.openxmlformats.org/officeDocument/2006/relationships" xmlns:p="http://schemas.openxmlformats.org/presentationml/2006/main">
  <p:tag name="POCKET_APPLY_TIME" val="2019年3月12日"/>
  <p:tag name="POCKET_APPLY_TYPE" val="Slide"/>
</p:tagLst>
</file>

<file path=ppt/tags/tag11.xml><?xml version="1.0" encoding="utf-8"?>
<p:tagLst xmlns:a="http://schemas.openxmlformats.org/drawingml/2006/main" xmlns:r="http://schemas.openxmlformats.org/officeDocument/2006/relationships" xmlns:p="http://schemas.openxmlformats.org/presentationml/2006/main">
  <p:tag name="PA" val="v5.2.4"/>
</p:tagLst>
</file>

<file path=ppt/tags/tag12.xml><?xml version="1.0" encoding="utf-8"?>
<p:tagLst xmlns:a="http://schemas.openxmlformats.org/drawingml/2006/main" xmlns:r="http://schemas.openxmlformats.org/officeDocument/2006/relationships" xmlns:p="http://schemas.openxmlformats.org/presentationml/2006/main">
  <p:tag name="PA" val="v5.2.4"/>
</p:tagLst>
</file>

<file path=ppt/tags/tag13.xml><?xml version="1.0" encoding="utf-8"?>
<p:tagLst xmlns:a="http://schemas.openxmlformats.org/drawingml/2006/main" xmlns:r="http://schemas.openxmlformats.org/officeDocument/2006/relationships" xmlns:p="http://schemas.openxmlformats.org/presentationml/2006/main">
  <p:tag name="PA" val="v5.2.4"/>
</p:tagLst>
</file>

<file path=ppt/tags/tag14.xml><?xml version="1.0" encoding="utf-8"?>
<p:tagLst xmlns:a="http://schemas.openxmlformats.org/drawingml/2006/main" xmlns:r="http://schemas.openxmlformats.org/officeDocument/2006/relationships" xmlns:p="http://schemas.openxmlformats.org/presentationml/2006/main">
  <p:tag name="PA" val="v5.2.4"/>
</p:tagLst>
</file>

<file path=ppt/tags/tag15.xml><?xml version="1.0" encoding="utf-8"?>
<p:tagLst xmlns:a="http://schemas.openxmlformats.org/drawingml/2006/main" xmlns:r="http://schemas.openxmlformats.org/officeDocument/2006/relationships" xmlns:p="http://schemas.openxmlformats.org/presentationml/2006/main">
  <p:tag name="PA" val="v5.2.4"/>
</p:tagLst>
</file>

<file path=ppt/tags/tag16.xml><?xml version="1.0" encoding="utf-8"?>
<p:tagLst xmlns:a="http://schemas.openxmlformats.org/drawingml/2006/main" xmlns:r="http://schemas.openxmlformats.org/officeDocument/2006/relationships" xmlns:p="http://schemas.openxmlformats.org/presentationml/2006/main">
  <p:tag name="PA" val="v5.2.4"/>
</p:tagLst>
</file>

<file path=ppt/tags/tag17.xml><?xml version="1.0" encoding="utf-8"?>
<p:tagLst xmlns:a="http://schemas.openxmlformats.org/drawingml/2006/main" xmlns:r="http://schemas.openxmlformats.org/officeDocument/2006/relationships" xmlns:p="http://schemas.openxmlformats.org/presentationml/2006/main">
  <p:tag name="PA" val="v5.2.4"/>
</p:tagLst>
</file>

<file path=ppt/tags/tag18.xml><?xml version="1.0" encoding="utf-8"?>
<p:tagLst xmlns:a="http://schemas.openxmlformats.org/drawingml/2006/main" xmlns:r="http://schemas.openxmlformats.org/officeDocument/2006/relationships" xmlns:p="http://schemas.openxmlformats.org/presentationml/2006/main">
  <p:tag name="KSO_WM_UNIT_TABLE_BEAUTIFY" val="smartTable{c11d4b80-9abb-42a5-be49-4dbaf8778335}"/>
</p:tagLst>
</file>

<file path=ppt/tags/tag19.xml><?xml version="1.0" encoding="utf-8"?>
<p:tagLst xmlns:a="http://schemas.openxmlformats.org/drawingml/2006/main" xmlns:r="http://schemas.openxmlformats.org/officeDocument/2006/relationships" xmlns:p="http://schemas.openxmlformats.org/presentationml/2006/main">
  <p:tag name="POCKET_APPLY_TIME" val="2019年3月12日"/>
  <p:tag name="POCKET_APPLY_TYPE" val="Slide"/>
</p:tagLst>
</file>

<file path=ppt/tags/tag2.xml><?xml version="1.0" encoding="utf-8"?>
<p:tagLst xmlns:a="http://schemas.openxmlformats.org/drawingml/2006/main" xmlns:r="http://schemas.openxmlformats.org/officeDocument/2006/relationships" xmlns:p="http://schemas.openxmlformats.org/presentationml/2006/main">
  <p:tag name="PA" val="v5.2.4"/>
</p:tagLst>
</file>

<file path=ppt/tags/tag20.xml><?xml version="1.0" encoding="utf-8"?>
<p:tagLst xmlns:a="http://schemas.openxmlformats.org/drawingml/2006/main" xmlns:r="http://schemas.openxmlformats.org/officeDocument/2006/relationships" xmlns:p="http://schemas.openxmlformats.org/presentationml/2006/main">
  <p:tag name="PA" val="v5.2.4"/>
</p:tagLst>
</file>

<file path=ppt/tags/tag21.xml><?xml version="1.0" encoding="utf-8"?>
<p:tagLst xmlns:a="http://schemas.openxmlformats.org/drawingml/2006/main" xmlns:r="http://schemas.openxmlformats.org/officeDocument/2006/relationships" xmlns:p="http://schemas.openxmlformats.org/presentationml/2006/main">
  <p:tag name="PA" val="v5.2.4"/>
</p:tagLst>
</file>

<file path=ppt/tags/tag22.xml><?xml version="1.0" encoding="utf-8"?>
<p:tagLst xmlns:a="http://schemas.openxmlformats.org/drawingml/2006/main" xmlns:r="http://schemas.openxmlformats.org/officeDocument/2006/relationships" xmlns:p="http://schemas.openxmlformats.org/presentationml/2006/main">
  <p:tag name="PA" val="v5.2.4"/>
</p:tagLst>
</file>

<file path=ppt/tags/tag23.xml><?xml version="1.0" encoding="utf-8"?>
<p:tagLst xmlns:a="http://schemas.openxmlformats.org/drawingml/2006/main" xmlns:r="http://schemas.openxmlformats.org/officeDocument/2006/relationships" xmlns:p="http://schemas.openxmlformats.org/presentationml/2006/main">
  <p:tag name="PA" val="v5.2.4"/>
</p:tagLst>
</file>

<file path=ppt/tags/tag2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5.xml><?xml version="1.0" encoding="utf-8"?>
<p:tagLst xmlns:a="http://schemas.openxmlformats.org/drawingml/2006/main" xmlns:r="http://schemas.openxmlformats.org/officeDocument/2006/relationships" xmlns:p="http://schemas.openxmlformats.org/presentationml/2006/main">
  <p:tag name="PA" val="v5.2.4"/>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7.xml><?xml version="1.0" encoding="utf-8"?>
<p:tagLst xmlns:a="http://schemas.openxmlformats.org/drawingml/2006/main" xmlns:r="http://schemas.openxmlformats.org/officeDocument/2006/relationships" xmlns:p="http://schemas.openxmlformats.org/presentationml/2006/main">
  <p:tag name="PA" val="v5.2.4"/>
</p:tagLst>
</file>

<file path=ppt/tags/tag2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060,&quot;width&quot;:2370}"/>
</p:tagLst>
</file>

<file path=ppt/tags/tag2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060,&quot;width&quot;:2370}"/>
</p:tagLst>
</file>

<file path=ppt/tags/tag3.xml><?xml version="1.0" encoding="utf-8"?>
<p:tagLst xmlns:a="http://schemas.openxmlformats.org/drawingml/2006/main" xmlns:r="http://schemas.openxmlformats.org/officeDocument/2006/relationships" xmlns:p="http://schemas.openxmlformats.org/presentationml/2006/main">
  <p:tag name="POCKET_APPLY_TIME" val="2019年3月12日"/>
  <p:tag name="POCKET_APPLY_TYPE" val="Slide"/>
</p:tagLst>
</file>

<file path=ppt/tags/tag3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060,&quot;width&quot;:2370}"/>
</p:tagLst>
</file>

<file path=ppt/tags/tag3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060,&quot;width&quot;:2370}"/>
</p:tagLst>
</file>

<file path=ppt/tags/tag32.xml><?xml version="1.0" encoding="utf-8"?>
<p:tagLst xmlns:a="http://schemas.openxmlformats.org/drawingml/2006/main" xmlns:r="http://schemas.openxmlformats.org/officeDocument/2006/relationships" xmlns:p="http://schemas.openxmlformats.org/presentationml/2006/main">
  <p:tag name="PA" val="v5.2.4"/>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4.xml><?xml version="1.0" encoding="utf-8"?>
<p:tagLst xmlns:a="http://schemas.openxmlformats.org/drawingml/2006/main" xmlns:r="http://schemas.openxmlformats.org/officeDocument/2006/relationships" xmlns:p="http://schemas.openxmlformats.org/presentationml/2006/main">
  <p:tag name="PA" val="v5.2.4"/>
</p:tagLst>
</file>

<file path=ppt/tags/tag3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060,&quot;width&quot;:2370}"/>
</p:tagLst>
</file>

<file path=ppt/tags/tag3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060,&quot;width&quot;:2370}"/>
</p:tagLst>
</file>

<file path=ppt/tags/tag3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060,&quot;width&quot;:2370}"/>
</p:tagLst>
</file>

<file path=ppt/tags/tag3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060,&quot;width&quot;:2370}"/>
</p:tagLst>
</file>

<file path=ppt/tags/tag39.xml><?xml version="1.0" encoding="utf-8"?>
<p:tagLst xmlns:a="http://schemas.openxmlformats.org/drawingml/2006/main" xmlns:r="http://schemas.openxmlformats.org/officeDocument/2006/relationships" xmlns:p="http://schemas.openxmlformats.org/presentationml/2006/main">
  <p:tag name="KSO_WM_SLIDE_ID" val="custom20205081_3"/>
  <p:tag name="KSO_WM_TEMPLATE_SUBCATEGORY" val="19"/>
  <p:tag name="KSO_WM_TEMPLATE_MASTER_TYPE" val="0"/>
  <p:tag name="KSO_WM_TEMPLATE_COLOR_TYPE" val="1"/>
  <p:tag name="KSO_WM_SLIDE_TYPE" val="contents"/>
  <p:tag name="KSO_WM_SLIDE_SUBTYPE" val="diag"/>
  <p:tag name="KSO_WM_SLIDE_ITEM_CNT" val="3"/>
  <p:tag name="KSO_WM_SLIDE_INDEX" val="3"/>
  <p:tag name="KSO_WM_DIAGRAM_GROUP_CODE" val="l1-1"/>
  <p:tag name="KSO_WM_SLIDE_DIAGTYPE" val="l"/>
  <p:tag name="KSO_WM_TAG_VERSION" val="1.0"/>
  <p:tag name="KSO_WM_BEAUTIFY_FLAG" val="#wm#"/>
  <p:tag name="KSO_WM_TEMPLATE_CATEGORY" val="custom"/>
  <p:tag name="KSO_WM_TEMPLATE_INDEX" val="20205081"/>
  <p:tag name="KSO_WM_SLIDE_LAYOUT" val="a_b_l"/>
  <p:tag name="KSO_WM_SLIDE_LAYOUT_CNT" val="1_1_1"/>
  <p:tag name="KSO_WM_UNIT_SHOW_EDIT_AREA_INDICATION" val="1"/>
</p:tagLst>
</file>

<file path=ppt/tags/tag4.xml><?xml version="1.0" encoding="utf-8"?>
<p:tagLst xmlns:a="http://schemas.openxmlformats.org/drawingml/2006/main" xmlns:r="http://schemas.openxmlformats.org/officeDocument/2006/relationships" xmlns:p="http://schemas.openxmlformats.org/presentationml/2006/main">
  <p:tag name="POCKET_APPLY_TIME" val="2019年3月12日"/>
  <p:tag name="POCKET_APPLY_TYPE" val="Slide"/>
</p:tagLst>
</file>

<file path=ppt/tags/tag40.xml><?xml version="1.0" encoding="utf-8"?>
<p:tagLst xmlns:a="http://schemas.openxmlformats.org/drawingml/2006/main" xmlns:r="http://schemas.openxmlformats.org/officeDocument/2006/relationships" xmlns:p="http://schemas.openxmlformats.org/presentationml/2006/main">
  <p:tag name="PA" val="v5.2.4"/>
</p:tagLst>
</file>

<file path=ppt/tags/tag41.xml><?xml version="1.0" encoding="utf-8"?>
<p:tagLst xmlns:a="http://schemas.openxmlformats.org/drawingml/2006/main" xmlns:r="http://schemas.openxmlformats.org/officeDocument/2006/relationships" xmlns:p="http://schemas.openxmlformats.org/presentationml/2006/main">
  <p:tag name="KSO_WM_UNIT_ISCONTENTSTITLE" val="1"/>
  <p:tag name="KSO_WM_UNIT_PRESET_TEXT" val="目录"/>
  <p:tag name="KSO_WM_UNIT_NOCLEAR" val="1"/>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5081_3*a*1"/>
  <p:tag name="KSO_WM_TEMPLATE_CATEGORY" val="custom"/>
  <p:tag name="KSO_WM_TEMPLATE_INDEX" val="20205081"/>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42.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CONTENTS"/>
  <p:tag name="KSO_WM_UNIT_NOCLEAR" val="1"/>
  <p:tag name="KSO_WM_UNIT_VALUE" val="7"/>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5081_3*b*1"/>
  <p:tag name="KSO_WM_TEMPLATE_CATEGORY" val="custom"/>
  <p:tag name="KSO_WM_TEMPLATE_INDEX" val="20205081"/>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5081_3*i*1"/>
  <p:tag name="KSO_WM_TEMPLATE_CATEGORY" val="custom"/>
  <p:tag name="KSO_WM_TEMPLATE_INDEX" val="20205081"/>
  <p:tag name="KSO_WM_UNIT_LAYERLEVEL" val="1"/>
  <p:tag name="KSO_WM_TAG_VERSION" val="1.0"/>
  <p:tag name="KSO_WM_BEAUTIFY_FLAG" val="#wm#"/>
  <p:tag name="KSO_WM_UNIT_FILL_FORE_SCHEMECOLOR_INDEX" val="13"/>
  <p:tag name="KSO_WM_UNIT_FILL_TYPE" val="1"/>
  <p:tag name="KSO_WM_UNIT_TEXT_FILL_FORE_SCHEMECOLOR_INDEX" val="2"/>
  <p:tag name="KSO_WM_UNIT_TEXT_FILL_TYPE" val="1"/>
  <p:tag name="KSO_WM_UNIT_USESOURCEFORMAT_APPLY" val="1"/>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5081_3*l_h_i*1_1_1"/>
  <p:tag name="KSO_WM_TEMPLATE_CATEGORY" val="custom"/>
  <p:tag name="KSO_WM_TEMPLATE_INDEX" val="20205081"/>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45.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输入章节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5081_3*l_h_f*1_1_1"/>
  <p:tag name="KSO_WM_TEMPLATE_CATEGORY" val="custom"/>
  <p:tag name="KSO_WM_TEMPLATE_INDEX" val="20205081"/>
  <p:tag name="KSO_WM_UNIT_LAYERLEVEL" val="1_1_1"/>
  <p:tag name="KSO_WM_TAG_VERSION" val="1.0"/>
  <p:tag name="KSO_WM_BEAUTIFY_FLAG" val="#wm#"/>
  <p:tag name="KSO_WM_UNIT_SHOW_EDIT_AREA_INDICATION" val="1"/>
  <p:tag name="KSO_WM_UNIT_TEXT_FILL_FORE_SCHEMECOLOR_INDEX" val="13"/>
  <p:tag name="KSO_WM_UNIT_TEXT_FILL_TYPE" val="1"/>
  <p:tag name="KSO_WM_UNIT_USESOURCEFORMAT_APPLY" val="1"/>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5081_3*l_h_i*1_2_1"/>
  <p:tag name="KSO_WM_TEMPLATE_CATEGORY" val="custom"/>
  <p:tag name="KSO_WM_TEMPLATE_INDEX" val="20205081"/>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47.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输入章节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5081_3*l_h_f*1_2_1"/>
  <p:tag name="KSO_WM_TEMPLATE_CATEGORY" val="custom"/>
  <p:tag name="KSO_WM_TEMPLATE_INDEX" val="20205081"/>
  <p:tag name="KSO_WM_UNIT_LAYERLEVEL" val="1_1_1"/>
  <p:tag name="KSO_WM_TAG_VERSION" val="1.0"/>
  <p:tag name="KSO_WM_BEAUTIFY_FLAG" val="#wm#"/>
  <p:tag name="KSO_WM_UNIT_SHOW_EDIT_AREA_INDICATION" val="1"/>
  <p:tag name="KSO_WM_UNIT_TEXT_FILL_FORE_SCHEMECOLOR_INDEX" val="13"/>
  <p:tag name="KSO_WM_UNIT_TEXT_FILL_TYPE" val="1"/>
  <p:tag name="KSO_WM_UNIT_USESOURCEFORMAT_APPLY" val="1"/>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5081_3*l_h_i*1_3_1"/>
  <p:tag name="KSO_WM_TEMPLATE_CATEGORY" val="custom"/>
  <p:tag name="KSO_WM_TEMPLATE_INDEX" val="20205081"/>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49.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输入章节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05081_3*l_h_f*1_3_1"/>
  <p:tag name="KSO_WM_TEMPLATE_CATEGORY" val="custom"/>
  <p:tag name="KSO_WM_TEMPLATE_INDEX" val="20205081"/>
  <p:tag name="KSO_WM_UNIT_LAYERLEVEL" val="1_1_1"/>
  <p:tag name="KSO_WM_TAG_VERSION" val="1.0"/>
  <p:tag name="KSO_WM_BEAUTIFY_FLAG" val="#wm#"/>
  <p:tag name="KSO_WM_UNIT_SHOW_EDIT_AREA_INDICATION" val="1"/>
  <p:tag name="KSO_WM_UNIT_TEXT_FILL_FORE_SCHEMECOLOR_INDEX" val="13"/>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POCKET_APPLY_TIME" val="2019年3月12日"/>
  <p:tag name="POCKET_APPLY_TYPE" val="Slide"/>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081_3*i*2"/>
  <p:tag name="KSO_WM_TEMPLATE_CATEGORY" val="custom"/>
  <p:tag name="KSO_WM_TEMPLATE_INDEX" val="20205081"/>
  <p:tag name="KSO_WM_UNIT_LAYERLEVEL" val="1"/>
  <p:tag name="KSO_WM_TAG_VERSION" val="1.0"/>
  <p:tag name="KSO_WM_BEAUTIFY_FLAG" val="#wm#"/>
  <p:tag name="KSO_WM_UNIT_LINE_FORE_SCHEMECOLOR_INDEX" val="14"/>
  <p:tag name="KSO_WM_UNIT_LINE_FILL_TYPE" val="2"/>
  <p:tag name="KSO_WM_UNIT_USESOURCEFORMAT_APPLY" val="1"/>
</p:tagLst>
</file>

<file path=ppt/tags/tag51.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输入章节标题......"/>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5081_3*l_h_f*1_1_1"/>
  <p:tag name="KSO_WM_TEMPLATE_CATEGORY" val="custom"/>
  <p:tag name="KSO_WM_TEMPLATE_INDEX" val="20205081"/>
  <p:tag name="KSO_WM_UNIT_LAYERLEVEL" val="1_1_1"/>
  <p:tag name="KSO_WM_TAG_VERSION" val="1.0"/>
  <p:tag name="KSO_WM_BEAUTIFY_FLAG" val="#wm#"/>
  <p:tag name="KSO_WM_UNIT_SHOW_EDIT_AREA_INDICATION" val="1"/>
  <p:tag name="KSO_WM_UNIT_TEXT_FILL_FORE_SCHEMECOLOR_INDEX" val="13"/>
  <p:tag name="KSO_WM_UNIT_TEXT_FILL_TYPE" val="1"/>
  <p:tag name="KSO_WM_UNIT_USESOURCEFORMAT_APPLY" val="1"/>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5081_3*l_h_i*1_3_1"/>
  <p:tag name="KSO_WM_TEMPLATE_CATEGORY" val="custom"/>
  <p:tag name="KSO_WM_TEMPLATE_INDEX" val="20205081"/>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53.xml><?xml version="1.0" encoding="utf-8"?>
<p:tagLst xmlns:a="http://schemas.openxmlformats.org/drawingml/2006/main" xmlns:r="http://schemas.openxmlformats.org/officeDocument/2006/relationships" xmlns:p="http://schemas.openxmlformats.org/presentationml/2006/main">
  <p:tag name="PA" val="v5.2.4"/>
</p:tagLst>
</file>

<file path=ppt/tags/tag54.xml><?xml version="1.0" encoding="utf-8"?>
<p:tagLst xmlns:a="http://schemas.openxmlformats.org/drawingml/2006/main" xmlns:r="http://schemas.openxmlformats.org/officeDocument/2006/relationships" xmlns:p="http://schemas.openxmlformats.org/presentationml/2006/main">
  <p:tag name="PA" val="v5.2.4"/>
</p:tagLst>
</file>

<file path=ppt/tags/tag6.xml><?xml version="1.0" encoding="utf-8"?>
<p:tagLst xmlns:a="http://schemas.openxmlformats.org/drawingml/2006/main" xmlns:r="http://schemas.openxmlformats.org/officeDocument/2006/relationships" xmlns:p="http://schemas.openxmlformats.org/presentationml/2006/main">
  <p:tag name="POCKET_APPLY_TIME" val="2019年3月12日"/>
  <p:tag name="POCKET_APPLY_TYPE" val="Slide"/>
</p:tagLst>
</file>

<file path=ppt/tags/tag7.xml><?xml version="1.0" encoding="utf-8"?>
<p:tagLst xmlns:a="http://schemas.openxmlformats.org/drawingml/2006/main" xmlns:r="http://schemas.openxmlformats.org/officeDocument/2006/relationships" xmlns:p="http://schemas.openxmlformats.org/presentationml/2006/main">
  <p:tag name="POCKET_APPLY_TIME" val="2019年3月12日"/>
  <p:tag name="POCKET_APPLY_TYPE" val="Slide"/>
</p:tagLst>
</file>

<file path=ppt/tags/tag8.xml><?xml version="1.0" encoding="utf-8"?>
<p:tagLst xmlns:a="http://schemas.openxmlformats.org/drawingml/2006/main" xmlns:r="http://schemas.openxmlformats.org/officeDocument/2006/relationships" xmlns:p="http://schemas.openxmlformats.org/presentationml/2006/main">
  <p:tag name="POCKET_APPLY_TIME" val="2019年3月12日"/>
  <p:tag name="POCKET_APPLY_TYPE" val="Slide"/>
</p:tagLst>
</file>

<file path=ppt/tags/tag9.xml><?xml version="1.0" encoding="utf-8"?>
<p:tagLst xmlns:a="http://schemas.openxmlformats.org/drawingml/2006/main" xmlns:r="http://schemas.openxmlformats.org/officeDocument/2006/relationships" xmlns:p="http://schemas.openxmlformats.org/presentationml/2006/main">
  <p:tag name="POCKET_APPLY_TIME" val="2019年3月12日"/>
  <p:tag name="POCKET_APPLY_TYPE" val="Slide"/>
</p:tagLst>
</file>

<file path=ppt/theme/theme1.xml><?xml version="1.0" encoding="utf-8"?>
<a:theme xmlns:a="http://schemas.openxmlformats.org/drawingml/2006/main" name="第一PPT，www.1ppt.com">
  <a:themeElements>
    <a:clrScheme name="自定义 1260">
      <a:dk1>
        <a:sysClr val="windowText" lastClr="000000"/>
      </a:dk1>
      <a:lt1>
        <a:sysClr val="window" lastClr="FFFFFF"/>
      </a:lt1>
      <a:dk2>
        <a:srgbClr val="004646"/>
      </a:dk2>
      <a:lt2>
        <a:srgbClr val="7F7F7F"/>
      </a:lt2>
      <a:accent1>
        <a:srgbClr val="268868"/>
      </a:accent1>
      <a:accent2>
        <a:srgbClr val="4BC5B9"/>
      </a:accent2>
      <a:accent3>
        <a:srgbClr val="268868"/>
      </a:accent3>
      <a:accent4>
        <a:srgbClr val="4BC5B9"/>
      </a:accent4>
      <a:accent5>
        <a:srgbClr val="268868"/>
      </a:accent5>
      <a:accent6>
        <a:srgbClr val="4BC5B9"/>
      </a:accent6>
      <a:hlink>
        <a:srgbClr val="D9BE02"/>
      </a:hlink>
      <a:folHlink>
        <a:srgbClr val="F900F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1969</Words>
  <Application>Microsoft Office PowerPoint</Application>
  <PresentationFormat>宽屏</PresentationFormat>
  <Paragraphs>275</Paragraphs>
  <Slides>22</Slides>
  <Notes>15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22</vt:i4>
      </vt:variant>
    </vt:vector>
  </HeadingPairs>
  <TitlesOfParts>
    <vt:vector size="31" baseType="lpstr">
      <vt:lpstr>Gill Sans</vt:lpstr>
      <vt:lpstr>等线</vt:lpstr>
      <vt:lpstr>仿宋</vt:lpstr>
      <vt:lpstr>微软雅黑</vt:lpstr>
      <vt:lpstr>Arial</vt:lpstr>
      <vt:lpstr>Calibri</vt:lpstr>
      <vt:lpstr>Calibri Light</vt:lpstr>
      <vt:lpstr>Wingdings 2</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阿拉伯语系  朝（韩）语系  德语系  东南亚系  俄语系  法语系  南亚系  日语系  西葡意语系  西亚系   亚非系  英语系  外国语言学及应用语言学研究所  世界文学研究所  语言中心  国别和区域研究</vt:lpstr>
      <vt:lpstr>PowerPoint 演示文稿</vt:lpstr>
      <vt:lpstr>学院办公室  系所秘书  教务办公室  业务办公室      学生工作办公室  继续教育办公室  图书分馆  学院财务室</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祝洁琼</dc:creator>
  <cp:lastModifiedBy>zhln@pku.edu.cn</cp:lastModifiedBy>
  <cp:revision>302</cp:revision>
  <dcterms:created xsi:type="dcterms:W3CDTF">2021-12-28T02:15:00Z</dcterms:created>
  <dcterms:modified xsi:type="dcterms:W3CDTF">2022-01-06T00:54:23Z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A3E5E1584A104179B04A2926E8CBA9DB</vt:lpwstr>
  </property>
  <property fmtid="{D5CDD505-2E9C-101B-9397-08002B2CF9AE}" pid="3" name="KSOProductBuildVer">
    <vt:lpwstr>2052-11.1.0.11194</vt:lpwstr>
  </property>
</Properties>
</file>